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1"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9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355" autoAdjust="0"/>
    <p:restoredTop sz="94660"/>
  </p:normalViewPr>
  <p:slideViewPr>
    <p:cSldViewPr snapToGrid="0">
      <p:cViewPr varScale="1">
        <p:scale>
          <a:sx n="80" d="100"/>
          <a:sy n="80" d="100"/>
        </p:scale>
        <p:origin x="77"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3544257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4264676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81C7BC7-C54E-47FB-8D96-6E1CE3711CA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4471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44F5BC8-2555-4CB1-8590-9E7BA2D89F7A}"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78473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44F5BC8-2555-4CB1-8590-9E7BA2D89F7A}"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81C7BC7-C54E-47FB-8D96-6E1CE3711CA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91605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44F5BC8-2555-4CB1-8590-9E7BA2D89F7A}"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1921298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1007353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123083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1275229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4F5BC8-2555-4CB1-8590-9E7BA2D89F7A}" type="datetimeFigureOut">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905688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4F5BC8-2555-4CB1-8590-9E7BA2D89F7A}"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235873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4F5BC8-2555-4CB1-8590-9E7BA2D89F7A}" type="datetimeFigureOut">
              <a:rPr lang="en-IN" smtClean="0"/>
              <a:t>18-07-2023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379515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4F5BC8-2555-4CB1-8590-9E7BA2D89F7A}" type="datetimeFigureOut">
              <a:rPr lang="en-IN" smtClean="0"/>
              <a:t>18-07-2023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2490572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4F5BC8-2555-4CB1-8590-9E7BA2D89F7A}" type="datetimeFigureOut">
              <a:rPr lang="en-IN" smtClean="0"/>
              <a:t>18-07-2023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268703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4F5BC8-2555-4CB1-8590-9E7BA2D89F7A}"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1391610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4F5BC8-2555-4CB1-8590-9E7BA2D89F7A}" type="datetimeFigureOut">
              <a:rPr lang="en-IN" smtClean="0"/>
              <a:t>18-07-2023</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81C7BC7-C54E-47FB-8D96-6E1CE3711CAC}" type="slidenum">
              <a:rPr lang="en-IN" smtClean="0"/>
              <a:t>‹#›</a:t>
            </a:fld>
            <a:endParaRPr lang="en-IN"/>
          </a:p>
        </p:txBody>
      </p:sp>
    </p:spTree>
    <p:extLst>
      <p:ext uri="{BB962C8B-B14F-4D97-AF65-F5344CB8AC3E}">
        <p14:creationId xmlns:p14="http://schemas.microsoft.com/office/powerpoint/2010/main" val="53202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44F5BC8-2555-4CB1-8590-9E7BA2D89F7A}" type="datetimeFigureOut">
              <a:rPr lang="en-IN" smtClean="0"/>
              <a:t>18-07-2023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81C7BC7-C54E-47FB-8D96-6E1CE3711CAC}" type="slidenum">
              <a:rPr lang="en-IN" smtClean="0"/>
              <a:t>‹#›</a:t>
            </a:fld>
            <a:endParaRPr lang="en-IN"/>
          </a:p>
        </p:txBody>
      </p:sp>
    </p:spTree>
    <p:extLst>
      <p:ext uri="{BB962C8B-B14F-4D97-AF65-F5344CB8AC3E}">
        <p14:creationId xmlns:p14="http://schemas.microsoft.com/office/powerpoint/2010/main" val="2105171640"/>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3677" y="1310053"/>
            <a:ext cx="9908931" cy="1569660"/>
          </a:xfrm>
          <a:prstGeom prst="rect">
            <a:avLst/>
          </a:prstGeom>
          <a:noFill/>
        </p:spPr>
        <p:txBody>
          <a:bodyPr wrap="square" rtlCol="0">
            <a:spAutoFit/>
          </a:bodyPr>
          <a:lstStyle/>
          <a:p>
            <a:pPr algn="ctr"/>
            <a:r>
              <a:rPr lang="en-US" sz="4800" dirty="0" smtClean="0">
                <a:latin typeface="Times New Roman" panose="02020603050405020304" pitchFamily="18" charset="0"/>
                <a:cs typeface="Times New Roman" panose="02020603050405020304" pitchFamily="18" charset="0"/>
              </a:rPr>
              <a:t>ONLINE UNUSED MEDICINE DONATION SYSTEM FOR NGOs</a:t>
            </a:r>
            <a:endParaRPr lang="en-IN" sz="4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033846" y="4097215"/>
            <a:ext cx="4967653" cy="132343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Presented by:</a:t>
            </a:r>
            <a:endParaRPr lang="en-IN"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NAME :SERU NAGA SATYA SAI DURGA</a:t>
            </a:r>
          </a:p>
          <a:p>
            <a:r>
              <a:rPr lang="en-US" sz="2000" dirty="0" smtClean="0">
                <a:latin typeface="Times New Roman" panose="02020603050405020304" pitchFamily="18" charset="0"/>
                <a:cs typeface="Times New Roman" panose="02020603050405020304" pitchFamily="18" charset="0"/>
              </a:rPr>
              <a:t>Reg No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21P31F0066</a:t>
            </a:r>
          </a:p>
          <a:p>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Aditya college of Engineering and Technology</a:t>
            </a:r>
          </a:p>
        </p:txBody>
      </p:sp>
      <p:sp>
        <p:nvSpPr>
          <p:cNvPr id="6" name="TextBox 5"/>
          <p:cNvSpPr txBox="1"/>
          <p:nvPr/>
        </p:nvSpPr>
        <p:spPr>
          <a:xfrm>
            <a:off x="1116623" y="5372100"/>
            <a:ext cx="3376246" cy="677108"/>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Internal Guide: Mrs</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N.VANI</a:t>
            </a:r>
          </a:p>
          <a:p>
            <a:endParaRPr lang="en-IN" dirty="0"/>
          </a:p>
        </p:txBody>
      </p:sp>
    </p:spTree>
    <p:extLst>
      <p:ext uri="{BB962C8B-B14F-4D97-AF65-F5344CB8AC3E}">
        <p14:creationId xmlns:p14="http://schemas.microsoft.com/office/powerpoint/2010/main" val="646191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4799" y="465992"/>
            <a:ext cx="397412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Functional </a:t>
            </a:r>
            <a:r>
              <a:rPr lang="en-IN" sz="2000" b="1" dirty="0" smtClean="0">
                <a:latin typeface="Times New Roman" panose="02020603050405020304" pitchFamily="18" charset="0"/>
                <a:cs typeface="Times New Roman" panose="02020603050405020304" pitchFamily="18" charset="0"/>
              </a:rPr>
              <a:t>Requirements</a:t>
            </a:r>
            <a:endParaRPr lang="en-IN" sz="2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435261" y="1065206"/>
            <a:ext cx="10320054" cy="6001643"/>
          </a:xfrm>
          <a:prstGeom prst="rect">
            <a:avLst/>
          </a:prstGeom>
          <a:noFill/>
        </p:spPr>
        <p:txBody>
          <a:bodyPr wrap="square" rtlCol="0">
            <a:spAutoFit/>
          </a:bodyPr>
          <a:lstStyle/>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Users should be able to create an account and authenticate themselves to access the platform's features. </a:t>
            </a:r>
          </a:p>
          <a:p>
            <a:pPr lvl="0" fontAlgn="base">
              <a:buClr>
                <a:schemeClr val="tx1"/>
              </a:buClr>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Users should be able to list the medicines they want to donate and specify details such as expiry date, quantity, and location. </a:t>
            </a:r>
            <a:endParaRPr lang="en-IN" sz="2400" dirty="0" smtClean="0">
              <a:latin typeface="Times New Roman" panose="02020603050405020304" pitchFamily="18" charset="0"/>
              <a:cs typeface="Times New Roman" panose="02020603050405020304" pitchFamily="18" charset="0"/>
            </a:endParaRPr>
          </a:p>
          <a:p>
            <a:pPr lvl="0" fontAlgn="base">
              <a:buClr>
                <a:schemeClr val="tx1"/>
              </a:buClr>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platform should allow NGOs to search for available donations based on specific criteria such as location, medicine type, and expiry date. </a:t>
            </a:r>
            <a:endParaRPr lang="en-IN" sz="2400" dirty="0" smtClean="0">
              <a:latin typeface="Times New Roman" panose="02020603050405020304" pitchFamily="18" charset="0"/>
              <a:cs typeface="Times New Roman" panose="02020603050405020304" pitchFamily="18" charset="0"/>
            </a:endParaRPr>
          </a:p>
          <a:p>
            <a:pPr lvl="0" fontAlgn="base">
              <a:buClr>
                <a:schemeClr val="tx1"/>
              </a:buClr>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Users should be able to communicate with each other to discuss donation details and arrange pick-up or delivery</a:t>
            </a:r>
            <a:r>
              <a:rPr lang="en-IN" sz="2400" dirty="0" smtClean="0">
                <a:latin typeface="Times New Roman" panose="02020603050405020304" pitchFamily="18" charset="0"/>
                <a:cs typeface="Times New Roman" panose="02020603050405020304" pitchFamily="18" charset="0"/>
              </a:rPr>
              <a:t>.</a:t>
            </a:r>
          </a:p>
          <a:p>
            <a:pPr marL="342900" lvl="0" indent="-342900" fontAlgn="base">
              <a:buClr>
                <a:schemeClr val="tx1"/>
              </a:buClr>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a:p>
            <a:pPr marL="34290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platform should have reporting capabilities to help track the number and types of donations, as well as to identify trends and patterns.    </a:t>
            </a:r>
          </a:p>
          <a:p>
            <a:pPr lvl="0" fontAlgn="base">
              <a:buClr>
                <a:schemeClr val="tx1"/>
              </a:buClr>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714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316" y="764931"/>
            <a:ext cx="10093569" cy="3323987"/>
          </a:xfrm>
          <a:prstGeom prst="rect">
            <a:avLst/>
          </a:prstGeom>
          <a:noFill/>
        </p:spPr>
        <p:txBody>
          <a:bodyPr wrap="square" rtlCol="0">
            <a:spAutoFit/>
          </a:bodyPr>
          <a:lstStyle/>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platform should be mobile-friendly to allow users to access it from anywhere.  </a:t>
            </a:r>
            <a:endParaRPr lang="en-IN" sz="2400" dirty="0" smtClean="0">
              <a:latin typeface="Times New Roman" panose="02020603050405020304" pitchFamily="18" charset="0"/>
              <a:cs typeface="Times New Roman" panose="02020603050405020304" pitchFamily="18" charset="0"/>
            </a:endParaRPr>
          </a:p>
          <a:p>
            <a:pPr lvl="0" fontAlgn="base">
              <a:buClr>
                <a:schemeClr val="tx1"/>
              </a:buClr>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platform should be designed with strong security and privacy features to ensure the safety of user data and protect against any potential threats</a:t>
            </a:r>
            <a:r>
              <a:rPr lang="en-IN" sz="2400" dirty="0" smtClean="0">
                <a:latin typeface="Times New Roman" panose="02020603050405020304" pitchFamily="18" charset="0"/>
                <a:cs typeface="Times New Roman" panose="02020603050405020304" pitchFamily="18" charset="0"/>
              </a:rPr>
              <a:t>.</a:t>
            </a:r>
          </a:p>
          <a:p>
            <a:pPr lvl="0" fontAlgn="base">
              <a:buClr>
                <a:schemeClr val="tx1"/>
              </a:buClr>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platform should be integrated with social media channels to promote the platform and increase its reach.       </a:t>
            </a:r>
          </a:p>
          <a:p>
            <a:pPr marL="285750" indent="-285750">
              <a:buClr>
                <a:schemeClr val="accent5">
                  <a:lumMod val="75000"/>
                </a:schemeClr>
              </a:buClr>
              <a:buFont typeface="Wingdings" panose="05000000000000000000" pitchFamily="2" charset="2"/>
              <a:buChar char="§"/>
            </a:pPr>
            <a:endParaRPr lang="en-IN" dirty="0"/>
          </a:p>
        </p:txBody>
      </p:sp>
    </p:spTree>
    <p:extLst>
      <p:ext uri="{BB962C8B-B14F-4D97-AF65-F5344CB8AC3E}">
        <p14:creationId xmlns:p14="http://schemas.microsoft.com/office/powerpoint/2010/main" val="2987666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9903" y="532657"/>
            <a:ext cx="4879730" cy="400110"/>
          </a:xfrm>
          <a:prstGeom prst="rect">
            <a:avLst/>
          </a:prstGeom>
          <a:noFill/>
        </p:spPr>
        <p:txBody>
          <a:bodyPr wrap="square" rtlCol="0">
            <a:spAutoFit/>
          </a:bodyPr>
          <a:lstStyle/>
          <a:p>
            <a:pPr algn="r"/>
            <a:r>
              <a:rPr lang="en-IN" sz="2000" b="1" dirty="0" smtClean="0">
                <a:latin typeface="Times New Roman" panose="02020603050405020304" pitchFamily="18" charset="0"/>
                <a:cs typeface="Times New Roman" panose="02020603050405020304" pitchFamily="18" charset="0"/>
              </a:rPr>
              <a:t>SYSTEM REQUIREMENTS</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782364" y="1849722"/>
            <a:ext cx="6858000" cy="2677656"/>
          </a:xfrm>
          <a:prstGeom prst="rect">
            <a:avLst/>
          </a:prstGeom>
          <a:noFill/>
        </p:spPr>
        <p:txBody>
          <a:bodyPr wrap="square" rtlCol="0">
            <a:spAutoFit/>
          </a:bodyPr>
          <a:lstStyle/>
          <a:p>
            <a:r>
              <a:rPr lang="en-IN" sz="2400" b="1" u="sng" dirty="0" smtClean="0">
                <a:latin typeface="Times New Roman" panose="02020603050405020304" pitchFamily="18" charset="0"/>
                <a:cs typeface="Times New Roman" panose="02020603050405020304" pitchFamily="18" charset="0"/>
              </a:rPr>
              <a:t>Minimum Software Requirements</a:t>
            </a:r>
          </a:p>
          <a:p>
            <a:r>
              <a:rPr lang="en-IN" sz="2400" b="1"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Operating </a:t>
            </a:r>
            <a:r>
              <a:rPr lang="en-IN" sz="2400" dirty="0">
                <a:latin typeface="Times New Roman" panose="02020603050405020304" pitchFamily="18" charset="0"/>
                <a:cs typeface="Times New Roman" panose="02020603050405020304" pitchFamily="18" charset="0"/>
              </a:rPr>
              <a:t>system          : </a:t>
            </a:r>
            <a:r>
              <a:rPr lang="en-IN" sz="2400" dirty="0" smtClean="0">
                <a:latin typeface="Times New Roman" panose="02020603050405020304" pitchFamily="18" charset="0"/>
                <a:cs typeface="Times New Roman" panose="02020603050405020304" pitchFamily="18" charset="0"/>
              </a:rPr>
              <a:t> Windows </a:t>
            </a:r>
            <a:r>
              <a:rPr lang="en-IN" sz="2400" dirty="0">
                <a:latin typeface="Times New Roman" panose="02020603050405020304" pitchFamily="18" charset="0"/>
                <a:cs typeface="Times New Roman" panose="02020603050405020304" pitchFamily="18" charset="0"/>
              </a:rPr>
              <a:t>11    </a:t>
            </a:r>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Database                       </a:t>
            </a:r>
            <a:r>
              <a:rPr lang="en-IN" sz="2400" dirty="0">
                <a:latin typeface="Times New Roman" panose="02020603050405020304" pitchFamily="18" charset="0"/>
                <a:cs typeface="Times New Roman" panose="02020603050405020304" pitchFamily="18" charset="0"/>
              </a:rPr>
              <a:t>:  MYSQL    </a:t>
            </a:r>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Front </a:t>
            </a:r>
            <a:r>
              <a:rPr lang="en-IN" sz="2400" dirty="0">
                <a:latin typeface="Times New Roman" panose="02020603050405020304" pitchFamily="18" charset="0"/>
                <a:cs typeface="Times New Roman" panose="02020603050405020304" pitchFamily="18" charset="0"/>
              </a:rPr>
              <a:t>End                      :  HTML, CSS, JavaScript    </a:t>
            </a:r>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Back </a:t>
            </a:r>
            <a:r>
              <a:rPr lang="en-IN" sz="2400" dirty="0">
                <a:latin typeface="Times New Roman" panose="02020603050405020304" pitchFamily="18" charset="0"/>
                <a:cs typeface="Times New Roman" panose="02020603050405020304" pitchFamily="18" charset="0"/>
              </a:rPr>
              <a:t>End                      :  Python    </a:t>
            </a: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97636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1994" y="1972287"/>
            <a:ext cx="7025054" cy="2384564"/>
          </a:xfrm>
          <a:prstGeom prst="rect">
            <a:avLst/>
          </a:prstGeom>
        </p:spPr>
        <p:txBody>
          <a:bodyPr wrap="square">
            <a:spAutoFit/>
          </a:bodyPr>
          <a:lstStyle/>
          <a:p>
            <a:pPr marL="6350" marR="418465" indent="-6350" algn="ctr">
              <a:lnSpc>
                <a:spcPct val="112000"/>
              </a:lnSpc>
              <a:spcAft>
                <a:spcPts val="20"/>
              </a:spcAft>
            </a:pPr>
            <a:r>
              <a:rPr lang="en-IN" sz="2000" b="1" u="sng" dirty="0" smtClean="0">
                <a:solidFill>
                  <a:srgbClr val="000000"/>
                </a:solidFill>
                <a:latin typeface="Times New Roman" panose="02020603050405020304" pitchFamily="18" charset="0"/>
                <a:ea typeface="Times New Roman" panose="02020603050405020304" pitchFamily="18" charset="0"/>
              </a:rPr>
              <a:t>Minimum </a:t>
            </a:r>
            <a:r>
              <a:rPr lang="en-IN" sz="2000" b="1" u="sng" dirty="0">
                <a:solidFill>
                  <a:srgbClr val="000000"/>
                </a:solidFill>
                <a:latin typeface="Times New Roman" panose="02020603050405020304" pitchFamily="18" charset="0"/>
                <a:ea typeface="Times New Roman" panose="02020603050405020304" pitchFamily="18" charset="0"/>
              </a:rPr>
              <a:t>Hardware </a:t>
            </a:r>
            <a:r>
              <a:rPr lang="en-IN" sz="2000" b="1" u="sng" dirty="0" smtClean="0">
                <a:solidFill>
                  <a:srgbClr val="000000"/>
                </a:solidFill>
                <a:latin typeface="Times New Roman" panose="02020603050405020304" pitchFamily="18" charset="0"/>
                <a:ea typeface="Times New Roman" panose="02020603050405020304" pitchFamily="18" charset="0"/>
              </a:rPr>
              <a:t>Requirements </a:t>
            </a:r>
          </a:p>
          <a:p>
            <a:pPr marL="6350" marR="418465" indent="-6350" algn="ctr">
              <a:lnSpc>
                <a:spcPct val="112000"/>
              </a:lnSpc>
              <a:spcAft>
                <a:spcPts val="20"/>
              </a:spcAft>
            </a:pPr>
            <a:r>
              <a:rPr lang="en-IN" sz="2000" b="1" u="sng" dirty="0" smtClean="0">
                <a:solidFill>
                  <a:srgbClr val="000000"/>
                </a:solidFill>
                <a:latin typeface="Times New Roman" panose="02020603050405020304" pitchFamily="18" charset="0"/>
                <a:ea typeface="Times New Roman" panose="02020603050405020304" pitchFamily="18" charset="0"/>
              </a:rPr>
              <a:t>  </a:t>
            </a:r>
            <a:endParaRPr lang="en-IN" sz="2000" b="1" u="sng" dirty="0">
              <a:solidFill>
                <a:srgbClr val="000000"/>
              </a:solidFill>
              <a:latin typeface="Times New Roman" panose="02020603050405020304" pitchFamily="18" charset="0"/>
              <a:ea typeface="Times New Roman" panose="02020603050405020304" pitchFamily="18" charset="0"/>
            </a:endParaRPr>
          </a:p>
          <a:p>
            <a:pPr marL="1600200" marR="418465" lvl="3" indent="-228600" fontAlgn="base">
              <a:lnSpc>
                <a:spcPct val="107000"/>
              </a:lnSpc>
              <a:spcAft>
                <a:spcPts val="655"/>
              </a:spcAft>
              <a:buClr>
                <a:srgbClr val="000000"/>
              </a:buClr>
              <a:buSzPct val="60000"/>
              <a:buFont typeface="Arial" panose="020B0604020202020204" pitchFamily="34" charset="0"/>
              <a:buChar char="•"/>
            </a:pPr>
            <a:r>
              <a:rPr lang="en-IN" sz="20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Processor                   : intel i3    </a:t>
            </a:r>
          </a:p>
          <a:p>
            <a:pPr marL="1600200" marR="418465" lvl="3" indent="-228600" algn="just" fontAlgn="base">
              <a:lnSpc>
                <a:spcPct val="107000"/>
              </a:lnSpc>
              <a:spcAft>
                <a:spcPts val="835"/>
              </a:spcAft>
              <a:buClr>
                <a:srgbClr val="000000"/>
              </a:buClr>
              <a:buSzPct val="60000"/>
              <a:buFont typeface="Arial" panose="020B0604020202020204" pitchFamily="34" charset="0"/>
              <a:buChar char="•"/>
            </a:pPr>
            <a:r>
              <a:rPr lang="en-IN" sz="20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Speed                         : 2.10GHz    </a:t>
            </a:r>
          </a:p>
          <a:p>
            <a:pPr marL="1600200" marR="418465" lvl="3" indent="-228600" algn="just" fontAlgn="base">
              <a:lnSpc>
                <a:spcPct val="107000"/>
              </a:lnSpc>
              <a:spcAft>
                <a:spcPts val="860"/>
              </a:spcAft>
              <a:buClr>
                <a:srgbClr val="000000"/>
              </a:buClr>
              <a:buSzPct val="60000"/>
              <a:buFont typeface="Arial" panose="020B0604020202020204" pitchFamily="34" charset="0"/>
              <a:buChar char="•"/>
            </a:pPr>
            <a:r>
              <a:rPr lang="en-IN" sz="20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Hard Disk                   : 512 GB    </a:t>
            </a:r>
          </a:p>
          <a:p>
            <a:pPr marL="1600200" marR="956945" lvl="3" indent="-228600" algn="just" fontAlgn="base">
              <a:lnSpc>
                <a:spcPct val="107000"/>
              </a:lnSpc>
              <a:spcAft>
                <a:spcPts val="655"/>
              </a:spcAft>
              <a:buClr>
                <a:srgbClr val="000000"/>
              </a:buClr>
              <a:buSzPct val="60000"/>
              <a:buFont typeface="Arial" panose="020B0604020202020204" pitchFamily="34" charset="0"/>
              <a:buChar char="•"/>
            </a:pPr>
            <a:r>
              <a:rPr lang="en-IN" sz="20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RAM                          : 8 GB    </a:t>
            </a:r>
            <a:endPar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09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715" y="2831123"/>
            <a:ext cx="5169877" cy="769441"/>
          </a:xfrm>
          <a:prstGeom prst="rect">
            <a:avLst/>
          </a:prstGeom>
          <a:noFill/>
        </p:spPr>
        <p:txBody>
          <a:bodyPr wrap="square" rtlCol="0">
            <a:spAutoFit/>
          </a:bodyPr>
          <a:lstStyle/>
          <a:p>
            <a:pPr algn="ctr"/>
            <a:r>
              <a:rPr lang="en-IN" sz="4400" b="1" dirty="0" smtClean="0">
                <a:latin typeface="Times New Roman" panose="02020603050405020304" pitchFamily="18" charset="0"/>
                <a:cs typeface="Times New Roman" panose="02020603050405020304" pitchFamily="18" charset="0"/>
              </a:rPr>
              <a:t>MODULES</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695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8123" y="791308"/>
            <a:ext cx="3121269"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Module Description:</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03485" y="1477108"/>
            <a:ext cx="7112977" cy="24929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There are three modules in this project:</a:t>
            </a:r>
          </a:p>
          <a:p>
            <a:pPr marL="342900" lvl="0" indent="-342900" fontAlgn="base">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Admin module     </a:t>
            </a:r>
          </a:p>
          <a:p>
            <a:pPr marL="342900" lvl="0" indent="-342900" fontAlgn="base">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NGO module     </a:t>
            </a:r>
          </a:p>
          <a:p>
            <a:pPr marL="342900" lvl="0" indent="-342900" fontAlgn="base">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Donor module</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247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6577" y="501162"/>
            <a:ext cx="9697915" cy="5324535"/>
          </a:xfrm>
          <a:prstGeom prst="rect">
            <a:avLst/>
          </a:prstGeom>
          <a:noFill/>
        </p:spPr>
        <p:txBody>
          <a:bodyPr wrap="square" rtlCol="0">
            <a:spAutoFit/>
          </a:bodyPr>
          <a:lstStyle/>
          <a:p>
            <a:pPr lvl="0" fontAlgn="base"/>
            <a:r>
              <a:rPr lang="en-IN" sz="2000" b="1" dirty="0">
                <a:latin typeface="Times New Roman" panose="02020603050405020304" pitchFamily="18" charset="0"/>
                <a:cs typeface="Times New Roman" panose="02020603050405020304" pitchFamily="18" charset="0"/>
              </a:rPr>
              <a:t>Admin Module: </a:t>
            </a:r>
            <a:r>
              <a:rPr lang="en-IN" sz="2000" dirty="0">
                <a:latin typeface="Times New Roman" panose="02020603050405020304" pitchFamily="18" charset="0"/>
                <a:cs typeface="Times New Roman" panose="02020603050405020304" pitchFamily="18" charset="0"/>
              </a:rPr>
              <a:t>   </a:t>
            </a:r>
          </a:p>
          <a:p>
            <a:pPr marL="342900" indent="-342900">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Admin can add different NGOs, and </a:t>
            </a:r>
            <a:r>
              <a:rPr lang="en-IN" sz="2000" dirty="0" smtClean="0">
                <a:latin typeface="Times New Roman" panose="02020603050405020304" pitchFamily="18" charset="0"/>
                <a:cs typeface="Times New Roman" panose="02020603050405020304" pitchFamily="18" charset="0"/>
              </a:rPr>
              <a:t>donors.    </a:t>
            </a:r>
          </a:p>
          <a:p>
            <a:pPr>
              <a:lnSpc>
                <a:spcPct val="150000"/>
              </a:lnSpc>
              <a:buClr>
                <a:schemeClr val="accent1">
                  <a:lumMod val="75000"/>
                </a:schemeClr>
              </a:buClr>
            </a:pPr>
            <a:r>
              <a:rPr lang="en-IN" sz="2000" dirty="0" smtClean="0">
                <a:latin typeface="Times New Roman" panose="02020603050405020304" pitchFamily="18" charset="0"/>
                <a:cs typeface="Times New Roman" panose="02020603050405020304" pitchFamily="18" charset="0"/>
              </a:rPr>
              <a:t>      In </a:t>
            </a:r>
            <a:r>
              <a:rPr lang="en-IN" sz="2000" dirty="0">
                <a:latin typeface="Times New Roman" panose="02020603050405020304" pitchFamily="18" charset="0"/>
                <a:cs typeface="Times New Roman" panose="02020603050405020304" pitchFamily="18" charset="0"/>
              </a:rPr>
              <a:t>this module    </a:t>
            </a:r>
          </a:p>
          <a:p>
            <a:pPr marL="342900" lvl="0" indent="-342900" fontAlgn="base">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login using his/her credentials into the system.    </a:t>
            </a:r>
          </a:p>
          <a:p>
            <a:pPr marL="342900" lvl="0" indent="-342900" fontAlgn="base">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view his/her profile and can add other admins into the system.    </a:t>
            </a:r>
          </a:p>
          <a:p>
            <a:pPr marL="342900" lvl="0" indent="-342900" fontAlgn="base">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also edit and delete the NGO records.    </a:t>
            </a:r>
          </a:p>
          <a:p>
            <a:pPr marL="342900" lvl="0" indent="-342900" fontAlgn="base">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add doctor records into the system. He can also view the transactions of medicines.    </a:t>
            </a:r>
          </a:p>
          <a:p>
            <a:pPr marL="342900" lvl="0" indent="-342900" fontAlgn="base">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view all the pending and approved medicines that can be uploaded on the website.    </a:t>
            </a:r>
          </a:p>
          <a:p>
            <a:pPr marL="342900" lvl="0" indent="-342900" fontAlgn="base">
              <a:lnSpc>
                <a:spcPct val="150000"/>
              </a:lnSpc>
              <a:buClr>
                <a:schemeClr val="accent1">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add different NGOs, and medicines.    </a:t>
            </a:r>
          </a:p>
          <a:p>
            <a:pPr marL="342900" indent="-342900">
              <a:buClr>
                <a:schemeClr val="accent1">
                  <a:lumMod val="75000"/>
                </a:schemeClr>
              </a:buClr>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549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133" y="457200"/>
            <a:ext cx="10816097" cy="5632311"/>
          </a:xfrm>
          <a:prstGeom prst="rect">
            <a:avLst/>
          </a:prstGeom>
          <a:noFill/>
        </p:spPr>
        <p:txBody>
          <a:bodyPr wrap="square" rtlCol="0">
            <a:spAutoFit/>
          </a:bodyPr>
          <a:lstStyle/>
          <a:p>
            <a:pPr>
              <a:lnSpc>
                <a:spcPct val="150000"/>
              </a:lnSpc>
              <a:buClr>
                <a:schemeClr val="accent5">
                  <a:lumMod val="75000"/>
                </a:schemeClr>
              </a:buClr>
            </a:pPr>
            <a:r>
              <a:rPr lang="en-IN" sz="2000" b="1" dirty="0">
                <a:latin typeface="Times New Roman" panose="02020603050405020304" pitchFamily="18" charset="0"/>
                <a:cs typeface="Times New Roman" panose="02020603050405020304" pitchFamily="18" charset="0"/>
              </a:rPr>
              <a:t>NGO Module</a:t>
            </a:r>
            <a:r>
              <a:rPr lang="en-IN" sz="2000" dirty="0">
                <a:latin typeface="Times New Roman" panose="02020603050405020304" pitchFamily="18" charset="0"/>
                <a:cs typeface="Times New Roman" panose="02020603050405020304" pitchFamily="18" charset="0"/>
              </a:rPr>
              <a:t>:     </a:t>
            </a:r>
          </a:p>
          <a:p>
            <a:pPr>
              <a:lnSpc>
                <a:spcPct val="150000"/>
              </a:lnSpc>
              <a:buClr>
                <a:schemeClr val="accent5">
                  <a:lumMod val="75000"/>
                </a:schemeClr>
              </a:buClr>
            </a:pPr>
            <a:r>
              <a:rPr lang="en-IN" sz="2000" dirty="0" smtClean="0">
                <a:latin typeface="Times New Roman" panose="02020603050405020304" pitchFamily="18" charset="0"/>
                <a:cs typeface="Times New Roman" panose="02020603050405020304" pitchFamily="18" charset="0"/>
              </a:rPr>
              <a:t>     In </a:t>
            </a:r>
            <a:r>
              <a:rPr lang="en-IN" sz="2000" dirty="0">
                <a:latin typeface="Times New Roman" panose="02020603050405020304" pitchFamily="18" charset="0"/>
                <a:cs typeface="Times New Roman" panose="02020603050405020304" pitchFamily="18" charset="0"/>
              </a:rPr>
              <a:t>this module    </a:t>
            </a:r>
          </a:p>
          <a:p>
            <a:pPr marL="342900" lvl="0" indent="-342900" fontAlgn="base">
              <a:lnSpc>
                <a:spcPct val="150000"/>
              </a:lnSpc>
              <a:buClr>
                <a:schemeClr val="accent5">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NGOs can login using his/her credentials into the system.    </a:t>
            </a:r>
          </a:p>
          <a:p>
            <a:pPr marL="342900" lvl="0" indent="-342900" fontAlgn="base">
              <a:lnSpc>
                <a:spcPct val="150000"/>
              </a:lnSpc>
              <a:buClr>
                <a:schemeClr val="accent5">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NGO can view all the list of medicines and request medicines that are available.    </a:t>
            </a:r>
          </a:p>
          <a:p>
            <a:pPr>
              <a:lnSpc>
                <a:spcPct val="150000"/>
              </a:lnSpc>
              <a:buClr>
                <a:schemeClr val="accent5">
                  <a:lumMod val="75000"/>
                </a:schemeClr>
              </a:buClr>
            </a:pPr>
            <a:endParaRPr lang="en-IN" sz="2000" b="1" dirty="0" smtClean="0">
              <a:latin typeface="Times New Roman" panose="02020603050405020304" pitchFamily="18" charset="0"/>
              <a:cs typeface="Times New Roman" panose="02020603050405020304" pitchFamily="18" charset="0"/>
            </a:endParaRPr>
          </a:p>
          <a:p>
            <a:pPr>
              <a:lnSpc>
                <a:spcPct val="150000"/>
              </a:lnSpc>
              <a:buClr>
                <a:schemeClr val="accent5">
                  <a:lumMod val="75000"/>
                </a:schemeClr>
              </a:buClr>
            </a:pPr>
            <a:r>
              <a:rPr lang="en-IN" sz="2000" b="1" dirty="0" smtClean="0">
                <a:latin typeface="Times New Roman" panose="02020603050405020304" pitchFamily="18" charset="0"/>
                <a:cs typeface="Times New Roman" panose="02020603050405020304" pitchFamily="18" charset="0"/>
              </a:rPr>
              <a:t>Donor </a:t>
            </a:r>
            <a:r>
              <a:rPr lang="en-IN" sz="2000" b="1" dirty="0">
                <a:latin typeface="Times New Roman" panose="02020603050405020304" pitchFamily="18" charset="0"/>
                <a:cs typeface="Times New Roman" panose="02020603050405020304" pitchFamily="18" charset="0"/>
              </a:rPr>
              <a:t>Module</a:t>
            </a:r>
            <a:r>
              <a:rPr lang="en-IN" sz="2000" dirty="0">
                <a:latin typeface="Times New Roman" panose="02020603050405020304" pitchFamily="18" charset="0"/>
                <a:cs typeface="Times New Roman" panose="02020603050405020304" pitchFamily="18" charset="0"/>
              </a:rPr>
              <a:t>:    </a:t>
            </a:r>
          </a:p>
          <a:p>
            <a:pPr>
              <a:lnSpc>
                <a:spcPct val="150000"/>
              </a:lnSpc>
              <a:buClr>
                <a:schemeClr val="accent5">
                  <a:lumMod val="75000"/>
                </a:schemeClr>
              </a:buClr>
            </a:pPr>
            <a:r>
              <a:rPr lang="en-IN" sz="2000" dirty="0" smtClean="0">
                <a:latin typeface="Times New Roman" panose="02020603050405020304" pitchFamily="18" charset="0"/>
                <a:cs typeface="Times New Roman" panose="02020603050405020304" pitchFamily="18" charset="0"/>
              </a:rPr>
              <a:t>     In </a:t>
            </a:r>
            <a:r>
              <a:rPr lang="en-IN" sz="2000" dirty="0">
                <a:latin typeface="Times New Roman" panose="02020603050405020304" pitchFamily="18" charset="0"/>
                <a:cs typeface="Times New Roman" panose="02020603050405020304" pitchFamily="18" charset="0"/>
              </a:rPr>
              <a:t>this module    </a:t>
            </a:r>
          </a:p>
          <a:p>
            <a:pPr marL="342900" lvl="0" indent="-342900" fontAlgn="base">
              <a:lnSpc>
                <a:spcPct val="150000"/>
              </a:lnSpc>
              <a:buClr>
                <a:schemeClr val="accent5">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Donor can  register into the system  by specifying details  like name, mobile   no,   login   id </a:t>
            </a:r>
            <a:r>
              <a:rPr lang="en-IN" sz="2000" dirty="0" smtClean="0">
                <a:latin typeface="Times New Roman" panose="02020603050405020304" pitchFamily="18" charset="0"/>
                <a:cs typeface="Times New Roman" panose="02020603050405020304" pitchFamily="18" charset="0"/>
              </a:rPr>
              <a:t>password</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address</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city</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state</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pin code</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medicine </a:t>
            </a:r>
            <a:r>
              <a:rPr lang="en-IN" sz="2000" dirty="0">
                <a:latin typeface="Times New Roman" panose="02020603050405020304" pitchFamily="18" charset="0"/>
                <a:cs typeface="Times New Roman" panose="02020603050405020304" pitchFamily="18" charset="0"/>
              </a:rPr>
              <a:t>group, gender, and date of birth.    </a:t>
            </a:r>
          </a:p>
          <a:p>
            <a:pPr marL="342900" lvl="0" indent="-342900" fontAlgn="base">
              <a:lnSpc>
                <a:spcPct val="150000"/>
              </a:lnSpc>
              <a:buClr>
                <a:schemeClr val="accent5">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After logging into the system, donor can donate the unused medicines they have.    </a:t>
            </a:r>
          </a:p>
          <a:p>
            <a:pPr marL="342900" indent="-342900">
              <a:lnSpc>
                <a:spcPct val="150000"/>
              </a:lnSpc>
              <a:buClr>
                <a:schemeClr val="accent5">
                  <a:lumMod val="75000"/>
                </a:schemeClr>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Donor should provide details such  as name, address, </a:t>
            </a:r>
            <a:r>
              <a:rPr lang="en-IN" sz="2000" dirty="0" smtClean="0">
                <a:latin typeface="Times New Roman" panose="02020603050405020304" pitchFamily="18" charset="0"/>
                <a:cs typeface="Times New Roman" panose="02020603050405020304" pitchFamily="18" charset="0"/>
              </a:rPr>
              <a:t>city</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state</a:t>
            </a:r>
            <a:r>
              <a:rPr lang="en-IN" sz="2000" dirty="0">
                <a:latin typeface="Times New Roman" panose="02020603050405020304" pitchFamily="18" charset="0"/>
                <a:cs typeface="Times New Roman" panose="02020603050405020304" pitchFamily="18" charset="0"/>
              </a:rPr>
              <a:t>, pin </a:t>
            </a:r>
            <a:r>
              <a:rPr lang="en-IN" sz="2000" dirty="0" smtClean="0">
                <a:latin typeface="Times New Roman" panose="02020603050405020304" pitchFamily="18" charset="0"/>
                <a:cs typeface="Times New Roman" panose="02020603050405020304" pitchFamily="18" charset="0"/>
              </a:rPr>
              <a:t>code , mobile </a:t>
            </a:r>
            <a:r>
              <a:rPr lang="en-IN" sz="2000" dirty="0">
                <a:latin typeface="Times New Roman" panose="02020603050405020304" pitchFamily="18" charset="0"/>
                <a:cs typeface="Times New Roman" panose="02020603050405020304" pitchFamily="18" charset="0"/>
              </a:rPr>
              <a:t>number,  date, </a:t>
            </a:r>
            <a:r>
              <a:rPr lang="en-IN" sz="2000" dirty="0" smtClean="0">
                <a:latin typeface="Times New Roman" panose="02020603050405020304" pitchFamily="18" charset="0"/>
                <a:cs typeface="Times New Roman" panose="02020603050405020304" pitchFamily="18" charset="0"/>
              </a:rPr>
              <a:t>selecting </a:t>
            </a:r>
            <a:r>
              <a:rPr lang="en-IN" sz="2000" dirty="0">
                <a:latin typeface="Times New Roman" panose="02020603050405020304" pitchFamily="18" charset="0"/>
                <a:cs typeface="Times New Roman" panose="02020603050405020304" pitchFamily="18" charset="0"/>
              </a:rPr>
              <a:t>the department.</a:t>
            </a:r>
          </a:p>
        </p:txBody>
      </p:sp>
    </p:spTree>
    <p:extLst>
      <p:ext uri="{BB962C8B-B14F-4D97-AF65-F5344CB8AC3E}">
        <p14:creationId xmlns:p14="http://schemas.microsoft.com/office/powerpoint/2010/main" val="31944879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4508" y="3217985"/>
            <a:ext cx="4958862" cy="646331"/>
          </a:xfrm>
          <a:prstGeom prst="rect">
            <a:avLst/>
          </a:prstGeom>
          <a:noFill/>
        </p:spPr>
        <p:txBody>
          <a:bodyPr wrap="square" rtlCol="0">
            <a:spAutoFit/>
          </a:bodyPr>
          <a:lstStyle/>
          <a:p>
            <a:pPr algn="ctr"/>
            <a:r>
              <a:rPr lang="en-IN" sz="3600" b="1" dirty="0" smtClean="0">
                <a:latin typeface="Times New Roman" panose="02020603050405020304" pitchFamily="18" charset="0"/>
                <a:cs typeface="Times New Roman" panose="02020603050405020304" pitchFamily="18" charset="0"/>
              </a:rPr>
              <a:t>UML DIAGRAMS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048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73752" y="1371600"/>
            <a:ext cx="6632294" cy="4890304"/>
            <a:chOff x="0" y="0"/>
            <a:chExt cx="3916453" cy="4409490"/>
          </a:xfrm>
        </p:grpSpPr>
        <p:sp>
          <p:nvSpPr>
            <p:cNvPr id="3" name="Shape 2788"/>
            <p:cNvSpPr/>
            <p:nvPr/>
          </p:nvSpPr>
          <p:spPr>
            <a:xfrm>
              <a:off x="1925982" y="882919"/>
              <a:ext cx="277097" cy="176197"/>
            </a:xfrm>
            <a:custGeom>
              <a:avLst/>
              <a:gdLst/>
              <a:ahLst/>
              <a:cxnLst/>
              <a:rect l="0" t="0" r="0" b="0"/>
              <a:pathLst>
                <a:path w="277097" h="176197">
                  <a:moveTo>
                    <a:pt x="138351" y="0"/>
                  </a:moveTo>
                  <a:cubicBezTo>
                    <a:pt x="214533" y="0"/>
                    <a:pt x="277097" y="39303"/>
                    <a:pt x="277097" y="87313"/>
                  </a:cubicBezTo>
                  <a:cubicBezTo>
                    <a:pt x="277097" y="136894"/>
                    <a:pt x="214533" y="176197"/>
                    <a:pt x="138351" y="176197"/>
                  </a:cubicBezTo>
                  <a:cubicBezTo>
                    <a:pt x="62465" y="176197"/>
                    <a:pt x="0" y="136894"/>
                    <a:pt x="0" y="87313"/>
                  </a:cubicBezTo>
                  <a:cubicBezTo>
                    <a:pt x="0" y="39303"/>
                    <a:pt x="62465" y="0"/>
                    <a:pt x="138351"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4" name="Rectangle 3"/>
            <p:cNvSpPr/>
            <p:nvPr/>
          </p:nvSpPr>
          <p:spPr>
            <a:xfrm>
              <a:off x="1791380" y="1168791"/>
              <a:ext cx="841961"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view medicine request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5" name="Shape 2791"/>
            <p:cNvSpPr/>
            <p:nvPr/>
          </p:nvSpPr>
          <p:spPr>
            <a:xfrm>
              <a:off x="1977296" y="1324198"/>
              <a:ext cx="277294" cy="176197"/>
            </a:xfrm>
            <a:custGeom>
              <a:avLst/>
              <a:gdLst/>
              <a:ahLst/>
              <a:cxnLst/>
              <a:rect l="0" t="0" r="0" b="0"/>
              <a:pathLst>
                <a:path w="277294" h="176197">
                  <a:moveTo>
                    <a:pt x="138647" y="0"/>
                  </a:moveTo>
                  <a:cubicBezTo>
                    <a:pt x="214533" y="0"/>
                    <a:pt x="277294" y="39303"/>
                    <a:pt x="277294" y="87433"/>
                  </a:cubicBezTo>
                  <a:cubicBezTo>
                    <a:pt x="277294" y="136894"/>
                    <a:pt x="214533" y="176197"/>
                    <a:pt x="138647" y="176197"/>
                  </a:cubicBezTo>
                  <a:cubicBezTo>
                    <a:pt x="62466" y="176197"/>
                    <a:pt x="0" y="136894"/>
                    <a:pt x="0" y="87433"/>
                  </a:cubicBezTo>
                  <a:cubicBezTo>
                    <a:pt x="0" y="39303"/>
                    <a:pt x="62466" y="0"/>
                    <a:pt x="138647"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6" name="Rectangle 5"/>
            <p:cNvSpPr/>
            <p:nvPr/>
          </p:nvSpPr>
          <p:spPr>
            <a:xfrm>
              <a:off x="1892529" y="1610070"/>
              <a:ext cx="710568"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approve medicines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7" name="Shape 2794"/>
            <p:cNvSpPr/>
            <p:nvPr/>
          </p:nvSpPr>
          <p:spPr>
            <a:xfrm>
              <a:off x="1977296" y="1734154"/>
              <a:ext cx="277294" cy="176197"/>
            </a:xfrm>
            <a:custGeom>
              <a:avLst/>
              <a:gdLst/>
              <a:ahLst/>
              <a:cxnLst/>
              <a:rect l="0" t="0" r="0" b="0"/>
              <a:pathLst>
                <a:path w="277294" h="176197">
                  <a:moveTo>
                    <a:pt x="138647" y="0"/>
                  </a:moveTo>
                  <a:cubicBezTo>
                    <a:pt x="214533" y="0"/>
                    <a:pt x="277294" y="39303"/>
                    <a:pt x="277294" y="87313"/>
                  </a:cubicBezTo>
                  <a:cubicBezTo>
                    <a:pt x="277294" y="136894"/>
                    <a:pt x="214533" y="176197"/>
                    <a:pt x="138647" y="176197"/>
                  </a:cubicBezTo>
                  <a:cubicBezTo>
                    <a:pt x="62466" y="176197"/>
                    <a:pt x="0" y="136894"/>
                    <a:pt x="0" y="87313"/>
                  </a:cubicBezTo>
                  <a:cubicBezTo>
                    <a:pt x="0" y="39303"/>
                    <a:pt x="62466" y="0"/>
                    <a:pt x="138647"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8" name="Rectangle 7"/>
            <p:cNvSpPr/>
            <p:nvPr/>
          </p:nvSpPr>
          <p:spPr>
            <a:xfrm>
              <a:off x="1943843" y="2020026"/>
              <a:ext cx="569435" cy="119705"/>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request history</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9" name="Shape 2797"/>
            <p:cNvSpPr/>
            <p:nvPr/>
          </p:nvSpPr>
          <p:spPr>
            <a:xfrm>
              <a:off x="1977296" y="3531314"/>
              <a:ext cx="277294" cy="176197"/>
            </a:xfrm>
            <a:custGeom>
              <a:avLst/>
              <a:gdLst/>
              <a:ahLst/>
              <a:cxnLst/>
              <a:rect l="0" t="0" r="0" b="0"/>
              <a:pathLst>
                <a:path w="277294" h="176197">
                  <a:moveTo>
                    <a:pt x="138647" y="0"/>
                  </a:moveTo>
                  <a:cubicBezTo>
                    <a:pt x="214533" y="0"/>
                    <a:pt x="277294" y="39303"/>
                    <a:pt x="277294" y="87071"/>
                  </a:cubicBezTo>
                  <a:cubicBezTo>
                    <a:pt x="277294" y="136894"/>
                    <a:pt x="214533" y="176197"/>
                    <a:pt x="138647" y="176197"/>
                  </a:cubicBezTo>
                  <a:cubicBezTo>
                    <a:pt x="62466" y="176197"/>
                    <a:pt x="0" y="136894"/>
                    <a:pt x="0" y="87071"/>
                  </a:cubicBezTo>
                  <a:cubicBezTo>
                    <a:pt x="0" y="39303"/>
                    <a:pt x="62466" y="0"/>
                    <a:pt x="138647"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10" name="Rectangle 9"/>
            <p:cNvSpPr/>
            <p:nvPr/>
          </p:nvSpPr>
          <p:spPr>
            <a:xfrm>
              <a:off x="1897265" y="3816823"/>
              <a:ext cx="700156" cy="119705"/>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medicine available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1" name="Shape 2800"/>
            <p:cNvSpPr/>
            <p:nvPr/>
          </p:nvSpPr>
          <p:spPr>
            <a:xfrm>
              <a:off x="91408" y="1124177"/>
              <a:ext cx="109299" cy="133508"/>
            </a:xfrm>
            <a:custGeom>
              <a:avLst/>
              <a:gdLst/>
              <a:ahLst/>
              <a:cxnLst/>
              <a:rect l="0" t="0" r="0" b="0"/>
              <a:pathLst>
                <a:path w="109299" h="133508">
                  <a:moveTo>
                    <a:pt x="0" y="66875"/>
                  </a:moveTo>
                  <a:cubicBezTo>
                    <a:pt x="0" y="104122"/>
                    <a:pt x="24098" y="133508"/>
                    <a:pt x="54650" y="133508"/>
                  </a:cubicBezTo>
                  <a:cubicBezTo>
                    <a:pt x="85438" y="133508"/>
                    <a:pt x="109299" y="104122"/>
                    <a:pt x="109299" y="66875"/>
                  </a:cubicBezTo>
                  <a:cubicBezTo>
                    <a:pt x="109299" y="29387"/>
                    <a:pt x="85438" y="0"/>
                    <a:pt x="54650" y="0"/>
                  </a:cubicBezTo>
                  <a:cubicBezTo>
                    <a:pt x="24098" y="0"/>
                    <a:pt x="0" y="29387"/>
                    <a:pt x="0" y="66875"/>
                  </a:cubicBezTo>
                  <a:close/>
                </a:path>
              </a:pathLst>
            </a:custGeom>
            <a:ln w="4296"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2" name="Shape 2801"/>
            <p:cNvSpPr/>
            <p:nvPr/>
          </p:nvSpPr>
          <p:spPr>
            <a:xfrm>
              <a:off x="143907" y="1255025"/>
              <a:ext cx="0" cy="122866"/>
            </a:xfrm>
            <a:custGeom>
              <a:avLst/>
              <a:gdLst/>
              <a:ahLst/>
              <a:cxnLst/>
              <a:rect l="0" t="0" r="0" b="0"/>
              <a:pathLst>
                <a:path h="122866">
                  <a:moveTo>
                    <a:pt x="0" y="0"/>
                  </a:moveTo>
                  <a:lnTo>
                    <a:pt x="0" y="122866"/>
                  </a:lnTo>
                </a:path>
              </a:pathLst>
            </a:custGeom>
            <a:ln w="214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3" name="Shape 2802"/>
            <p:cNvSpPr/>
            <p:nvPr/>
          </p:nvSpPr>
          <p:spPr>
            <a:xfrm>
              <a:off x="58469" y="1289611"/>
              <a:ext cx="170876" cy="0"/>
            </a:xfrm>
            <a:custGeom>
              <a:avLst/>
              <a:gdLst/>
              <a:ahLst/>
              <a:cxnLst/>
              <a:rect l="0" t="0" r="0" b="0"/>
              <a:pathLst>
                <a:path w="170876">
                  <a:moveTo>
                    <a:pt x="0" y="0"/>
                  </a:moveTo>
                  <a:lnTo>
                    <a:pt x="170876" y="0"/>
                  </a:lnTo>
                </a:path>
              </a:pathLst>
            </a:custGeom>
            <a:ln w="214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4" name="Shape 2803"/>
            <p:cNvSpPr/>
            <p:nvPr/>
          </p:nvSpPr>
          <p:spPr>
            <a:xfrm>
              <a:off x="25776" y="1377891"/>
              <a:ext cx="236273" cy="143908"/>
            </a:xfrm>
            <a:custGeom>
              <a:avLst/>
              <a:gdLst/>
              <a:ahLst/>
              <a:cxnLst/>
              <a:rect l="0" t="0" r="0" b="0"/>
              <a:pathLst>
                <a:path w="236273" h="143908">
                  <a:moveTo>
                    <a:pt x="0" y="143908"/>
                  </a:moveTo>
                  <a:lnTo>
                    <a:pt x="118131" y="0"/>
                  </a:lnTo>
                  <a:lnTo>
                    <a:pt x="236273" y="143908"/>
                  </a:lnTo>
                </a:path>
              </a:pathLst>
            </a:custGeom>
            <a:ln w="214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5" name="Rectangle 14"/>
            <p:cNvSpPr/>
            <p:nvPr/>
          </p:nvSpPr>
          <p:spPr>
            <a:xfrm>
              <a:off x="83534" y="1734145"/>
              <a:ext cx="248799"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 name="Shape 2805"/>
            <p:cNvSpPr/>
            <p:nvPr/>
          </p:nvSpPr>
          <p:spPr>
            <a:xfrm>
              <a:off x="1121335" y="1024046"/>
              <a:ext cx="802574" cy="157816"/>
            </a:xfrm>
            <a:custGeom>
              <a:avLst/>
              <a:gdLst/>
              <a:ahLst/>
              <a:cxnLst/>
              <a:rect l="0" t="0" r="0" b="0"/>
              <a:pathLst>
                <a:path w="802574" h="157816">
                  <a:moveTo>
                    <a:pt x="0" y="157816"/>
                  </a:moveTo>
                  <a:lnTo>
                    <a:pt x="802574"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7" name="Shape 2806"/>
            <p:cNvSpPr/>
            <p:nvPr/>
          </p:nvSpPr>
          <p:spPr>
            <a:xfrm>
              <a:off x="318731" y="1181862"/>
              <a:ext cx="802604" cy="159508"/>
            </a:xfrm>
            <a:custGeom>
              <a:avLst/>
              <a:gdLst/>
              <a:ahLst/>
              <a:cxnLst/>
              <a:rect l="0" t="0" r="0" b="0"/>
              <a:pathLst>
                <a:path w="802604" h="159508">
                  <a:moveTo>
                    <a:pt x="802604" y="0"/>
                  </a:moveTo>
                  <a:lnTo>
                    <a:pt x="0" y="159508"/>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8" name="Shape 2807"/>
            <p:cNvSpPr/>
            <p:nvPr/>
          </p:nvSpPr>
          <p:spPr>
            <a:xfrm>
              <a:off x="1145413" y="1400626"/>
              <a:ext cx="826455" cy="25516"/>
            </a:xfrm>
            <a:custGeom>
              <a:avLst/>
              <a:gdLst/>
              <a:ahLst/>
              <a:cxnLst/>
              <a:rect l="0" t="0" r="0" b="0"/>
              <a:pathLst>
                <a:path w="826455" h="25516">
                  <a:moveTo>
                    <a:pt x="0" y="0"/>
                  </a:moveTo>
                  <a:lnTo>
                    <a:pt x="826455" y="25516"/>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19" name="Shape 2808"/>
            <p:cNvSpPr/>
            <p:nvPr/>
          </p:nvSpPr>
          <p:spPr>
            <a:xfrm>
              <a:off x="318731" y="1374747"/>
              <a:ext cx="826682" cy="25879"/>
            </a:xfrm>
            <a:custGeom>
              <a:avLst/>
              <a:gdLst/>
              <a:ahLst/>
              <a:cxnLst/>
              <a:rect l="0" t="0" r="0" b="0"/>
              <a:pathLst>
                <a:path w="826682" h="25879">
                  <a:moveTo>
                    <a:pt x="826682" y="25879"/>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0" name="Shape 2809"/>
            <p:cNvSpPr/>
            <p:nvPr/>
          </p:nvSpPr>
          <p:spPr>
            <a:xfrm>
              <a:off x="1145413" y="1599437"/>
              <a:ext cx="826455" cy="199053"/>
            </a:xfrm>
            <a:custGeom>
              <a:avLst/>
              <a:gdLst/>
              <a:ahLst/>
              <a:cxnLst/>
              <a:rect l="0" t="0" r="0" b="0"/>
              <a:pathLst>
                <a:path w="826455" h="199053">
                  <a:moveTo>
                    <a:pt x="0" y="0"/>
                  </a:moveTo>
                  <a:lnTo>
                    <a:pt x="826455" y="199053"/>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1" name="Shape 2810"/>
            <p:cNvSpPr/>
            <p:nvPr/>
          </p:nvSpPr>
          <p:spPr>
            <a:xfrm>
              <a:off x="318731" y="1400626"/>
              <a:ext cx="826682" cy="198811"/>
            </a:xfrm>
            <a:custGeom>
              <a:avLst/>
              <a:gdLst/>
              <a:ahLst/>
              <a:cxnLst/>
              <a:rect l="0" t="0" r="0" b="0"/>
              <a:pathLst>
                <a:path w="826682" h="198811">
                  <a:moveTo>
                    <a:pt x="826682" y="198811"/>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2" name="Shape 2812"/>
            <p:cNvSpPr/>
            <p:nvPr/>
          </p:nvSpPr>
          <p:spPr>
            <a:xfrm>
              <a:off x="1977296" y="4003913"/>
              <a:ext cx="277294" cy="176560"/>
            </a:xfrm>
            <a:custGeom>
              <a:avLst/>
              <a:gdLst/>
              <a:ahLst/>
              <a:cxnLst/>
              <a:rect l="0" t="0" r="0" b="0"/>
              <a:pathLst>
                <a:path w="277294" h="176560">
                  <a:moveTo>
                    <a:pt x="138647" y="0"/>
                  </a:moveTo>
                  <a:cubicBezTo>
                    <a:pt x="214533" y="0"/>
                    <a:pt x="277294" y="39665"/>
                    <a:pt x="277294" y="87433"/>
                  </a:cubicBezTo>
                  <a:cubicBezTo>
                    <a:pt x="277294" y="137015"/>
                    <a:pt x="214533" y="176560"/>
                    <a:pt x="138647" y="176560"/>
                  </a:cubicBezTo>
                  <a:cubicBezTo>
                    <a:pt x="62466" y="176560"/>
                    <a:pt x="0" y="137015"/>
                    <a:pt x="0" y="87433"/>
                  </a:cubicBezTo>
                  <a:cubicBezTo>
                    <a:pt x="0" y="39665"/>
                    <a:pt x="62466" y="0"/>
                    <a:pt x="138647"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23" name="Rectangle 22"/>
            <p:cNvSpPr/>
            <p:nvPr/>
          </p:nvSpPr>
          <p:spPr>
            <a:xfrm>
              <a:off x="1940488" y="4289786"/>
              <a:ext cx="570224"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manage NGOs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 name="Shape 2814"/>
            <p:cNvSpPr/>
            <p:nvPr/>
          </p:nvSpPr>
          <p:spPr>
            <a:xfrm>
              <a:off x="1193668" y="2787829"/>
              <a:ext cx="874612" cy="1211610"/>
            </a:xfrm>
            <a:custGeom>
              <a:avLst/>
              <a:gdLst/>
              <a:ahLst/>
              <a:cxnLst/>
              <a:rect l="0" t="0" r="0" b="0"/>
              <a:pathLst>
                <a:path w="874612" h="1211610">
                  <a:moveTo>
                    <a:pt x="0" y="0"/>
                  </a:moveTo>
                  <a:lnTo>
                    <a:pt x="874612" y="121161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5" name="Shape 2815"/>
            <p:cNvSpPr/>
            <p:nvPr/>
          </p:nvSpPr>
          <p:spPr>
            <a:xfrm>
              <a:off x="318731" y="1575976"/>
              <a:ext cx="874937" cy="1211852"/>
            </a:xfrm>
            <a:custGeom>
              <a:avLst/>
              <a:gdLst/>
              <a:ahLst/>
              <a:cxnLst/>
              <a:rect l="0" t="0" r="0" b="0"/>
              <a:pathLst>
                <a:path w="874937" h="1211852">
                  <a:moveTo>
                    <a:pt x="874937" y="1211852"/>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6" name="Shape 2817"/>
            <p:cNvSpPr/>
            <p:nvPr/>
          </p:nvSpPr>
          <p:spPr>
            <a:xfrm>
              <a:off x="65633" y="2544878"/>
              <a:ext cx="109546" cy="132541"/>
            </a:xfrm>
            <a:custGeom>
              <a:avLst/>
              <a:gdLst/>
              <a:ahLst/>
              <a:cxnLst/>
              <a:rect l="0" t="0" r="0" b="0"/>
              <a:pathLst>
                <a:path w="109546" h="132541">
                  <a:moveTo>
                    <a:pt x="0" y="66270"/>
                  </a:moveTo>
                  <a:cubicBezTo>
                    <a:pt x="0" y="103275"/>
                    <a:pt x="24098" y="132541"/>
                    <a:pt x="54886" y="132541"/>
                  </a:cubicBezTo>
                  <a:cubicBezTo>
                    <a:pt x="85438" y="132541"/>
                    <a:pt x="109546" y="103275"/>
                    <a:pt x="109546" y="66270"/>
                  </a:cubicBezTo>
                  <a:cubicBezTo>
                    <a:pt x="109546" y="29023"/>
                    <a:pt x="85438" y="0"/>
                    <a:pt x="54886" y="0"/>
                  </a:cubicBezTo>
                  <a:cubicBezTo>
                    <a:pt x="24098" y="0"/>
                    <a:pt x="0" y="29023"/>
                    <a:pt x="0" y="66270"/>
                  </a:cubicBezTo>
                  <a:close/>
                </a:path>
              </a:pathLst>
            </a:custGeom>
            <a:ln w="4296"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7" name="Shape 2818"/>
            <p:cNvSpPr/>
            <p:nvPr/>
          </p:nvSpPr>
          <p:spPr>
            <a:xfrm>
              <a:off x="118131" y="2674758"/>
              <a:ext cx="0" cy="121657"/>
            </a:xfrm>
            <a:custGeom>
              <a:avLst/>
              <a:gdLst/>
              <a:ahLst/>
              <a:cxnLst/>
              <a:rect l="0" t="0" r="0" b="0"/>
              <a:pathLst>
                <a:path h="121657">
                  <a:moveTo>
                    <a:pt x="0" y="0"/>
                  </a:moveTo>
                  <a:lnTo>
                    <a:pt x="0" y="121657"/>
                  </a:lnTo>
                </a:path>
              </a:pathLst>
            </a:custGeom>
            <a:ln w="214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8" name="Shape 2819"/>
            <p:cNvSpPr/>
            <p:nvPr/>
          </p:nvSpPr>
          <p:spPr>
            <a:xfrm>
              <a:off x="32940" y="2709102"/>
              <a:ext cx="170630" cy="0"/>
            </a:xfrm>
            <a:custGeom>
              <a:avLst/>
              <a:gdLst/>
              <a:ahLst/>
              <a:cxnLst/>
              <a:rect l="0" t="0" r="0" b="0"/>
              <a:pathLst>
                <a:path w="170630">
                  <a:moveTo>
                    <a:pt x="0" y="0"/>
                  </a:moveTo>
                  <a:lnTo>
                    <a:pt x="170630" y="0"/>
                  </a:lnTo>
                </a:path>
              </a:pathLst>
            </a:custGeom>
            <a:ln w="214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29" name="Shape 2820"/>
            <p:cNvSpPr/>
            <p:nvPr/>
          </p:nvSpPr>
          <p:spPr>
            <a:xfrm>
              <a:off x="0" y="2796415"/>
              <a:ext cx="236509" cy="143183"/>
            </a:xfrm>
            <a:custGeom>
              <a:avLst/>
              <a:gdLst/>
              <a:ahLst/>
              <a:cxnLst/>
              <a:rect l="0" t="0" r="0" b="0"/>
              <a:pathLst>
                <a:path w="236509" h="143183">
                  <a:moveTo>
                    <a:pt x="0" y="143183"/>
                  </a:moveTo>
                  <a:lnTo>
                    <a:pt x="118131" y="0"/>
                  </a:lnTo>
                  <a:lnTo>
                    <a:pt x="236509" y="143183"/>
                  </a:lnTo>
                </a:path>
              </a:pathLst>
            </a:custGeom>
            <a:ln w="214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30" name="Rectangle 29"/>
            <p:cNvSpPr/>
            <p:nvPr/>
          </p:nvSpPr>
          <p:spPr>
            <a:xfrm>
              <a:off x="75412" y="3150976"/>
              <a:ext cx="193856" cy="119705"/>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NGO</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1" name="Shape 2822"/>
            <p:cNvSpPr/>
            <p:nvPr/>
          </p:nvSpPr>
          <p:spPr>
            <a:xfrm>
              <a:off x="1134163" y="3205404"/>
              <a:ext cx="841060" cy="360618"/>
            </a:xfrm>
            <a:custGeom>
              <a:avLst/>
              <a:gdLst/>
              <a:ahLst/>
              <a:cxnLst/>
              <a:rect l="0" t="0" r="0" b="0"/>
              <a:pathLst>
                <a:path w="841060" h="360618">
                  <a:moveTo>
                    <a:pt x="0" y="0"/>
                  </a:moveTo>
                  <a:lnTo>
                    <a:pt x="841060" y="360618"/>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32" name="Shape 2823"/>
            <p:cNvSpPr/>
            <p:nvPr/>
          </p:nvSpPr>
          <p:spPr>
            <a:xfrm>
              <a:off x="293192" y="2844666"/>
              <a:ext cx="840971" cy="360738"/>
            </a:xfrm>
            <a:custGeom>
              <a:avLst/>
              <a:gdLst/>
              <a:ahLst/>
              <a:cxnLst/>
              <a:rect l="0" t="0" r="0" b="0"/>
              <a:pathLst>
                <a:path w="840971" h="360738">
                  <a:moveTo>
                    <a:pt x="840971" y="360738"/>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33" name="Shape 2825"/>
            <p:cNvSpPr/>
            <p:nvPr/>
          </p:nvSpPr>
          <p:spPr>
            <a:xfrm>
              <a:off x="1951441" y="2175433"/>
              <a:ext cx="277393" cy="176559"/>
            </a:xfrm>
            <a:custGeom>
              <a:avLst/>
              <a:gdLst/>
              <a:ahLst/>
              <a:cxnLst/>
              <a:rect l="0" t="0" r="0" b="0"/>
              <a:pathLst>
                <a:path w="277393" h="176559">
                  <a:moveTo>
                    <a:pt x="138746" y="0"/>
                  </a:moveTo>
                  <a:cubicBezTo>
                    <a:pt x="214632" y="0"/>
                    <a:pt x="277393" y="39303"/>
                    <a:pt x="277393" y="87313"/>
                  </a:cubicBezTo>
                  <a:cubicBezTo>
                    <a:pt x="277393" y="136894"/>
                    <a:pt x="214632" y="176559"/>
                    <a:pt x="138746" y="176559"/>
                  </a:cubicBezTo>
                  <a:cubicBezTo>
                    <a:pt x="62860" y="176559"/>
                    <a:pt x="0" y="136894"/>
                    <a:pt x="0" y="87313"/>
                  </a:cubicBezTo>
                  <a:cubicBezTo>
                    <a:pt x="0" y="39303"/>
                    <a:pt x="62860" y="0"/>
                    <a:pt x="138746" y="0"/>
                  </a:cubicBezTo>
                  <a:close/>
                </a:path>
              </a:pathLst>
            </a:custGeom>
            <a:ln w="2763" cap="flat">
              <a:round/>
            </a:ln>
          </p:spPr>
          <p:style>
            <a:lnRef idx="1">
              <a:srgbClr val="990033"/>
            </a:lnRef>
            <a:fillRef idx="1">
              <a:srgbClr val="FFFFCC"/>
            </a:fillRef>
            <a:effectRef idx="0">
              <a:scrgbClr r="0" g="0" b="0"/>
            </a:effectRef>
            <a:fontRef idx="none"/>
          </p:style>
          <p:txBody>
            <a:bodyPr/>
            <a:lstStyle/>
            <a:p>
              <a:endParaRPr lang="en-IN"/>
            </a:p>
          </p:txBody>
        </p:sp>
        <p:sp>
          <p:nvSpPr>
            <p:cNvPr id="34" name="Rectangle 33"/>
            <p:cNvSpPr/>
            <p:nvPr/>
          </p:nvSpPr>
          <p:spPr>
            <a:xfrm>
              <a:off x="1887496" y="2461305"/>
              <a:ext cx="661960"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request medicine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5" name="Shape 2827"/>
            <p:cNvSpPr/>
            <p:nvPr/>
          </p:nvSpPr>
          <p:spPr>
            <a:xfrm>
              <a:off x="1119657" y="2326597"/>
              <a:ext cx="826653" cy="210783"/>
            </a:xfrm>
            <a:custGeom>
              <a:avLst/>
              <a:gdLst/>
              <a:ahLst/>
              <a:cxnLst/>
              <a:rect l="0" t="0" r="0" b="0"/>
              <a:pathLst>
                <a:path w="826653" h="210783">
                  <a:moveTo>
                    <a:pt x="0" y="210783"/>
                  </a:moveTo>
                  <a:lnTo>
                    <a:pt x="826653"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36" name="Shape 2828"/>
            <p:cNvSpPr/>
            <p:nvPr/>
          </p:nvSpPr>
          <p:spPr>
            <a:xfrm>
              <a:off x="293192" y="2537380"/>
              <a:ext cx="826465" cy="212959"/>
            </a:xfrm>
            <a:custGeom>
              <a:avLst/>
              <a:gdLst/>
              <a:ahLst/>
              <a:cxnLst/>
              <a:rect l="0" t="0" r="0" b="0"/>
              <a:pathLst>
                <a:path w="826465" h="212959">
                  <a:moveTo>
                    <a:pt x="826465" y="0"/>
                  </a:moveTo>
                  <a:lnTo>
                    <a:pt x="0" y="212959"/>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37" name="Shape 2830"/>
            <p:cNvSpPr/>
            <p:nvPr/>
          </p:nvSpPr>
          <p:spPr>
            <a:xfrm>
              <a:off x="1900127" y="0"/>
              <a:ext cx="277393" cy="176560"/>
            </a:xfrm>
            <a:custGeom>
              <a:avLst/>
              <a:gdLst/>
              <a:ahLst/>
              <a:cxnLst/>
              <a:rect l="0" t="0" r="0" b="0"/>
              <a:pathLst>
                <a:path w="277393" h="176560">
                  <a:moveTo>
                    <a:pt x="138746" y="0"/>
                  </a:moveTo>
                  <a:cubicBezTo>
                    <a:pt x="214632" y="0"/>
                    <a:pt x="277393" y="39303"/>
                    <a:pt x="277393" y="87433"/>
                  </a:cubicBezTo>
                  <a:cubicBezTo>
                    <a:pt x="277393" y="136894"/>
                    <a:pt x="214632" y="176560"/>
                    <a:pt x="138746" y="176560"/>
                  </a:cubicBezTo>
                  <a:cubicBezTo>
                    <a:pt x="62564" y="176560"/>
                    <a:pt x="0" y="136894"/>
                    <a:pt x="0" y="87433"/>
                  </a:cubicBezTo>
                  <a:cubicBezTo>
                    <a:pt x="0" y="39303"/>
                    <a:pt x="62564" y="0"/>
                    <a:pt x="138746"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38" name="Rectangle 37"/>
            <p:cNvSpPr/>
            <p:nvPr/>
          </p:nvSpPr>
          <p:spPr>
            <a:xfrm>
              <a:off x="1958151" y="285872"/>
              <a:ext cx="323089"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Register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9" name="Shape 2832"/>
            <p:cNvSpPr/>
            <p:nvPr/>
          </p:nvSpPr>
          <p:spPr>
            <a:xfrm>
              <a:off x="1108407" y="224206"/>
              <a:ext cx="791424" cy="526051"/>
            </a:xfrm>
            <a:custGeom>
              <a:avLst/>
              <a:gdLst/>
              <a:ahLst/>
              <a:cxnLst/>
              <a:rect l="0" t="0" r="0" b="0"/>
              <a:pathLst>
                <a:path w="791424" h="526051">
                  <a:moveTo>
                    <a:pt x="0" y="526051"/>
                  </a:moveTo>
                  <a:lnTo>
                    <a:pt x="791424"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0" name="Shape 2833"/>
            <p:cNvSpPr/>
            <p:nvPr/>
          </p:nvSpPr>
          <p:spPr>
            <a:xfrm>
              <a:off x="318731" y="750258"/>
              <a:ext cx="789677" cy="526051"/>
            </a:xfrm>
            <a:custGeom>
              <a:avLst/>
              <a:gdLst/>
              <a:ahLst/>
              <a:cxnLst/>
              <a:rect l="0" t="0" r="0" b="0"/>
              <a:pathLst>
                <a:path w="789677" h="526051">
                  <a:moveTo>
                    <a:pt x="789677" y="0"/>
                  </a:moveTo>
                  <a:lnTo>
                    <a:pt x="0" y="526051"/>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1" name="Shape 2834"/>
            <p:cNvSpPr/>
            <p:nvPr/>
          </p:nvSpPr>
          <p:spPr>
            <a:xfrm>
              <a:off x="1119657" y="281407"/>
              <a:ext cx="826653" cy="1154652"/>
            </a:xfrm>
            <a:custGeom>
              <a:avLst/>
              <a:gdLst/>
              <a:ahLst/>
              <a:cxnLst/>
              <a:rect l="0" t="0" r="0" b="0"/>
              <a:pathLst>
                <a:path w="826653" h="1154652">
                  <a:moveTo>
                    <a:pt x="0" y="1154652"/>
                  </a:moveTo>
                  <a:lnTo>
                    <a:pt x="826653"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2" name="Shape 2835"/>
            <p:cNvSpPr/>
            <p:nvPr/>
          </p:nvSpPr>
          <p:spPr>
            <a:xfrm>
              <a:off x="293192" y="1436059"/>
              <a:ext cx="826465" cy="1154773"/>
            </a:xfrm>
            <a:custGeom>
              <a:avLst/>
              <a:gdLst/>
              <a:ahLst/>
              <a:cxnLst/>
              <a:rect l="0" t="0" r="0" b="0"/>
              <a:pathLst>
                <a:path w="826465" h="1154773">
                  <a:moveTo>
                    <a:pt x="826465" y="0"/>
                  </a:moveTo>
                  <a:lnTo>
                    <a:pt x="0" y="1154773"/>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3" name="Shape 2837"/>
            <p:cNvSpPr/>
            <p:nvPr/>
          </p:nvSpPr>
          <p:spPr>
            <a:xfrm>
              <a:off x="1925982" y="441641"/>
              <a:ext cx="277097" cy="176197"/>
            </a:xfrm>
            <a:custGeom>
              <a:avLst/>
              <a:gdLst/>
              <a:ahLst/>
              <a:cxnLst/>
              <a:rect l="0" t="0" r="0" b="0"/>
              <a:pathLst>
                <a:path w="277097" h="176197">
                  <a:moveTo>
                    <a:pt x="138351" y="0"/>
                  </a:moveTo>
                  <a:cubicBezTo>
                    <a:pt x="214533" y="0"/>
                    <a:pt x="277097" y="39303"/>
                    <a:pt x="277097" y="87071"/>
                  </a:cubicBezTo>
                  <a:cubicBezTo>
                    <a:pt x="277097" y="136894"/>
                    <a:pt x="214533" y="176197"/>
                    <a:pt x="138351" y="176197"/>
                  </a:cubicBezTo>
                  <a:cubicBezTo>
                    <a:pt x="62465" y="176197"/>
                    <a:pt x="0" y="136894"/>
                    <a:pt x="0" y="87071"/>
                  </a:cubicBezTo>
                  <a:cubicBezTo>
                    <a:pt x="0" y="39303"/>
                    <a:pt x="62465" y="0"/>
                    <a:pt x="138351"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44" name="Rectangle 43"/>
            <p:cNvSpPr/>
            <p:nvPr/>
          </p:nvSpPr>
          <p:spPr>
            <a:xfrm>
              <a:off x="2035222" y="727150"/>
              <a:ext cx="182846"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login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45" name="Shape 2839"/>
            <p:cNvSpPr/>
            <p:nvPr/>
          </p:nvSpPr>
          <p:spPr>
            <a:xfrm>
              <a:off x="1121335" y="624127"/>
              <a:ext cx="802574" cy="342840"/>
            </a:xfrm>
            <a:custGeom>
              <a:avLst/>
              <a:gdLst/>
              <a:ahLst/>
              <a:cxnLst/>
              <a:rect l="0" t="0" r="0" b="0"/>
              <a:pathLst>
                <a:path w="802574" h="342840">
                  <a:moveTo>
                    <a:pt x="0" y="342840"/>
                  </a:moveTo>
                  <a:lnTo>
                    <a:pt x="802574"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6" name="Shape 2840"/>
            <p:cNvSpPr/>
            <p:nvPr/>
          </p:nvSpPr>
          <p:spPr>
            <a:xfrm>
              <a:off x="318731" y="966966"/>
              <a:ext cx="802604" cy="342961"/>
            </a:xfrm>
            <a:custGeom>
              <a:avLst/>
              <a:gdLst/>
              <a:ahLst/>
              <a:cxnLst/>
              <a:rect l="0" t="0" r="0" b="0"/>
              <a:pathLst>
                <a:path w="802604" h="342961">
                  <a:moveTo>
                    <a:pt x="802604" y="0"/>
                  </a:moveTo>
                  <a:lnTo>
                    <a:pt x="0" y="342961"/>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7" name="Shape 2841"/>
            <p:cNvSpPr/>
            <p:nvPr/>
          </p:nvSpPr>
          <p:spPr>
            <a:xfrm>
              <a:off x="1143735" y="667541"/>
              <a:ext cx="852310" cy="977246"/>
            </a:xfrm>
            <a:custGeom>
              <a:avLst/>
              <a:gdLst/>
              <a:ahLst/>
              <a:cxnLst/>
              <a:rect l="0" t="0" r="0" b="0"/>
              <a:pathLst>
                <a:path w="852310" h="977246">
                  <a:moveTo>
                    <a:pt x="0" y="977246"/>
                  </a:moveTo>
                  <a:lnTo>
                    <a:pt x="85231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8" name="Shape 2842"/>
            <p:cNvSpPr/>
            <p:nvPr/>
          </p:nvSpPr>
          <p:spPr>
            <a:xfrm>
              <a:off x="293192" y="1644786"/>
              <a:ext cx="850543" cy="979422"/>
            </a:xfrm>
            <a:custGeom>
              <a:avLst/>
              <a:gdLst/>
              <a:ahLst/>
              <a:cxnLst/>
              <a:rect l="0" t="0" r="0" b="0"/>
              <a:pathLst>
                <a:path w="850543" h="979422">
                  <a:moveTo>
                    <a:pt x="850543" y="0"/>
                  </a:moveTo>
                  <a:lnTo>
                    <a:pt x="0" y="979422"/>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49" name="Shape 2844"/>
            <p:cNvSpPr/>
            <p:nvPr/>
          </p:nvSpPr>
          <p:spPr>
            <a:xfrm>
              <a:off x="1977296" y="2585390"/>
              <a:ext cx="277294" cy="176197"/>
            </a:xfrm>
            <a:custGeom>
              <a:avLst/>
              <a:gdLst/>
              <a:ahLst/>
              <a:cxnLst/>
              <a:rect l="0" t="0" r="0" b="0"/>
              <a:pathLst>
                <a:path w="277294" h="176197">
                  <a:moveTo>
                    <a:pt x="138647" y="0"/>
                  </a:moveTo>
                  <a:cubicBezTo>
                    <a:pt x="214533" y="0"/>
                    <a:pt x="277294" y="39303"/>
                    <a:pt x="277294" y="87312"/>
                  </a:cubicBezTo>
                  <a:cubicBezTo>
                    <a:pt x="277294" y="136894"/>
                    <a:pt x="214533" y="176197"/>
                    <a:pt x="138647" y="176197"/>
                  </a:cubicBezTo>
                  <a:cubicBezTo>
                    <a:pt x="62466" y="176197"/>
                    <a:pt x="0" y="136894"/>
                    <a:pt x="0" y="87312"/>
                  </a:cubicBezTo>
                  <a:cubicBezTo>
                    <a:pt x="0" y="39303"/>
                    <a:pt x="62466" y="0"/>
                    <a:pt x="138647"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50" name="Rectangle 49"/>
            <p:cNvSpPr/>
            <p:nvPr/>
          </p:nvSpPr>
          <p:spPr>
            <a:xfrm>
              <a:off x="1922824" y="2871141"/>
              <a:ext cx="634364" cy="119704"/>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donate medicine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51" name="Shape 2847"/>
            <p:cNvSpPr/>
            <p:nvPr/>
          </p:nvSpPr>
          <p:spPr>
            <a:xfrm>
              <a:off x="3661686" y="1663168"/>
              <a:ext cx="142694" cy="182727"/>
            </a:xfrm>
            <a:custGeom>
              <a:avLst/>
              <a:gdLst/>
              <a:ahLst/>
              <a:cxnLst/>
              <a:rect l="0" t="0" r="0" b="0"/>
              <a:pathLst>
                <a:path w="142694" h="182727">
                  <a:moveTo>
                    <a:pt x="0" y="91424"/>
                  </a:moveTo>
                  <a:cubicBezTo>
                    <a:pt x="0" y="142457"/>
                    <a:pt x="31479" y="182727"/>
                    <a:pt x="71347" y="182727"/>
                  </a:cubicBezTo>
                  <a:cubicBezTo>
                    <a:pt x="111412" y="182727"/>
                    <a:pt x="142694" y="142457"/>
                    <a:pt x="142694" y="91424"/>
                  </a:cubicBezTo>
                  <a:cubicBezTo>
                    <a:pt x="142694" y="40149"/>
                    <a:pt x="111412" y="0"/>
                    <a:pt x="71347" y="0"/>
                  </a:cubicBezTo>
                  <a:cubicBezTo>
                    <a:pt x="31479" y="0"/>
                    <a:pt x="0" y="40149"/>
                    <a:pt x="0" y="91424"/>
                  </a:cubicBezTo>
                  <a:close/>
                </a:path>
              </a:pathLst>
            </a:custGeom>
            <a:ln w="5728"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2" name="Shape 2848"/>
            <p:cNvSpPr/>
            <p:nvPr/>
          </p:nvSpPr>
          <p:spPr>
            <a:xfrm>
              <a:off x="3730171" y="1842267"/>
              <a:ext cx="0" cy="168336"/>
            </a:xfrm>
            <a:custGeom>
              <a:avLst/>
              <a:gdLst/>
              <a:ahLst/>
              <a:cxnLst/>
              <a:rect l="0" t="0" r="0" b="0"/>
              <a:pathLst>
                <a:path h="168336">
                  <a:moveTo>
                    <a:pt x="0" y="0"/>
                  </a:moveTo>
                  <a:lnTo>
                    <a:pt x="0" y="168336"/>
                  </a:lnTo>
                </a:path>
              </a:pathLst>
            </a:custGeom>
            <a:ln w="2864"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3" name="Shape 2849"/>
            <p:cNvSpPr/>
            <p:nvPr/>
          </p:nvSpPr>
          <p:spPr>
            <a:xfrm>
              <a:off x="3618957" y="1889793"/>
              <a:ext cx="222723" cy="0"/>
            </a:xfrm>
            <a:custGeom>
              <a:avLst/>
              <a:gdLst/>
              <a:ahLst/>
              <a:cxnLst/>
              <a:rect l="0" t="0" r="0" b="0"/>
              <a:pathLst>
                <a:path w="222723">
                  <a:moveTo>
                    <a:pt x="0" y="0"/>
                  </a:moveTo>
                  <a:lnTo>
                    <a:pt x="222723" y="0"/>
                  </a:lnTo>
                </a:path>
              </a:pathLst>
            </a:custGeom>
            <a:ln w="2864"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4" name="Shape 2850"/>
            <p:cNvSpPr/>
            <p:nvPr/>
          </p:nvSpPr>
          <p:spPr>
            <a:xfrm>
              <a:off x="3576030" y="2010603"/>
              <a:ext cx="308280" cy="197360"/>
            </a:xfrm>
            <a:custGeom>
              <a:avLst/>
              <a:gdLst/>
              <a:ahLst/>
              <a:cxnLst/>
              <a:rect l="0" t="0" r="0" b="0"/>
              <a:pathLst>
                <a:path w="308280" h="197360">
                  <a:moveTo>
                    <a:pt x="0" y="197360"/>
                  </a:moveTo>
                  <a:lnTo>
                    <a:pt x="154140" y="0"/>
                  </a:lnTo>
                  <a:lnTo>
                    <a:pt x="308280" y="197360"/>
                  </a:lnTo>
                </a:path>
              </a:pathLst>
            </a:custGeom>
            <a:ln w="2864" cap="flat">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5" name="Rectangle 54"/>
            <p:cNvSpPr/>
            <p:nvPr/>
          </p:nvSpPr>
          <p:spPr>
            <a:xfrm>
              <a:off x="3686751" y="2469165"/>
              <a:ext cx="229702" cy="119705"/>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Donor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56" name="Shape 2852"/>
            <p:cNvSpPr/>
            <p:nvPr/>
          </p:nvSpPr>
          <p:spPr>
            <a:xfrm>
              <a:off x="2888321" y="1016185"/>
              <a:ext cx="687118" cy="764649"/>
            </a:xfrm>
            <a:custGeom>
              <a:avLst/>
              <a:gdLst/>
              <a:ahLst/>
              <a:cxnLst/>
              <a:rect l="0" t="0" r="0" b="0"/>
              <a:pathLst>
                <a:path w="687118" h="764649">
                  <a:moveTo>
                    <a:pt x="0" y="0"/>
                  </a:moveTo>
                  <a:lnTo>
                    <a:pt x="687118" y="764649"/>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7" name="Shape 2853"/>
            <p:cNvSpPr/>
            <p:nvPr/>
          </p:nvSpPr>
          <p:spPr>
            <a:xfrm>
              <a:off x="2201499" y="251779"/>
              <a:ext cx="686822" cy="764406"/>
            </a:xfrm>
            <a:custGeom>
              <a:avLst/>
              <a:gdLst/>
              <a:ahLst/>
              <a:cxnLst/>
              <a:rect l="0" t="0" r="0" b="0"/>
              <a:pathLst>
                <a:path w="686822" h="764406">
                  <a:moveTo>
                    <a:pt x="686822" y="764406"/>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8" name="Shape 2854"/>
            <p:cNvSpPr/>
            <p:nvPr/>
          </p:nvSpPr>
          <p:spPr>
            <a:xfrm>
              <a:off x="2901248" y="1246681"/>
              <a:ext cx="669355" cy="579382"/>
            </a:xfrm>
            <a:custGeom>
              <a:avLst/>
              <a:gdLst/>
              <a:ahLst/>
              <a:cxnLst/>
              <a:rect l="0" t="0" r="0" b="0"/>
              <a:pathLst>
                <a:path w="669355" h="579382">
                  <a:moveTo>
                    <a:pt x="0" y="0"/>
                  </a:moveTo>
                  <a:lnTo>
                    <a:pt x="669355" y="579382"/>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59" name="Shape 2855"/>
            <p:cNvSpPr/>
            <p:nvPr/>
          </p:nvSpPr>
          <p:spPr>
            <a:xfrm>
              <a:off x="2231992" y="667541"/>
              <a:ext cx="669256" cy="579140"/>
            </a:xfrm>
            <a:custGeom>
              <a:avLst/>
              <a:gdLst/>
              <a:ahLst/>
              <a:cxnLst/>
              <a:rect l="0" t="0" r="0" b="0"/>
              <a:pathLst>
                <a:path w="669256" h="579140">
                  <a:moveTo>
                    <a:pt x="669256" y="579140"/>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60" name="Shape 2856"/>
            <p:cNvSpPr/>
            <p:nvPr/>
          </p:nvSpPr>
          <p:spPr>
            <a:xfrm>
              <a:off x="2328206" y="2346188"/>
              <a:ext cx="619520" cy="272095"/>
            </a:xfrm>
            <a:custGeom>
              <a:avLst/>
              <a:gdLst/>
              <a:ahLst/>
              <a:cxnLst/>
              <a:rect l="0" t="0" r="0" b="0"/>
              <a:pathLst>
                <a:path w="619520" h="272095">
                  <a:moveTo>
                    <a:pt x="619520" y="0"/>
                  </a:moveTo>
                  <a:lnTo>
                    <a:pt x="0" y="272095"/>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61" name="Shape 2857"/>
            <p:cNvSpPr/>
            <p:nvPr/>
          </p:nvSpPr>
          <p:spPr>
            <a:xfrm>
              <a:off x="2947727" y="2076511"/>
              <a:ext cx="619620" cy="269677"/>
            </a:xfrm>
            <a:custGeom>
              <a:avLst/>
              <a:gdLst/>
              <a:ahLst/>
              <a:cxnLst/>
              <a:rect l="0" t="0" r="0" b="0"/>
              <a:pathLst>
                <a:path w="619620" h="269677">
                  <a:moveTo>
                    <a:pt x="0" y="269677"/>
                  </a:moveTo>
                  <a:lnTo>
                    <a:pt x="61962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62" name="Shape 2859"/>
            <p:cNvSpPr/>
            <p:nvPr/>
          </p:nvSpPr>
          <p:spPr>
            <a:xfrm>
              <a:off x="1977296" y="3026668"/>
              <a:ext cx="277294" cy="176439"/>
            </a:xfrm>
            <a:custGeom>
              <a:avLst/>
              <a:gdLst/>
              <a:ahLst/>
              <a:cxnLst/>
              <a:rect l="0" t="0" r="0" b="0"/>
              <a:pathLst>
                <a:path w="277294" h="176439">
                  <a:moveTo>
                    <a:pt x="138647" y="0"/>
                  </a:moveTo>
                  <a:cubicBezTo>
                    <a:pt x="214533" y="0"/>
                    <a:pt x="277294" y="39303"/>
                    <a:pt x="277294" y="87313"/>
                  </a:cubicBezTo>
                  <a:cubicBezTo>
                    <a:pt x="277294" y="136895"/>
                    <a:pt x="214533" y="176439"/>
                    <a:pt x="138647" y="176439"/>
                  </a:cubicBezTo>
                  <a:cubicBezTo>
                    <a:pt x="62466" y="176439"/>
                    <a:pt x="0" y="136895"/>
                    <a:pt x="0" y="87313"/>
                  </a:cubicBezTo>
                  <a:cubicBezTo>
                    <a:pt x="0" y="39303"/>
                    <a:pt x="62466" y="0"/>
                    <a:pt x="138647" y="0"/>
                  </a:cubicBezTo>
                  <a:close/>
                </a:path>
              </a:pathLst>
            </a:custGeom>
            <a:ln w="2864" cap="flat">
              <a:round/>
            </a:ln>
          </p:spPr>
          <p:style>
            <a:lnRef idx="1">
              <a:srgbClr val="990033"/>
            </a:lnRef>
            <a:fillRef idx="1">
              <a:srgbClr val="FFFFCC"/>
            </a:fillRef>
            <a:effectRef idx="0">
              <a:scrgbClr r="0" g="0" b="0"/>
            </a:effectRef>
            <a:fontRef idx="none"/>
          </p:style>
          <p:txBody>
            <a:bodyPr/>
            <a:lstStyle/>
            <a:p>
              <a:endParaRPr lang="en-IN"/>
            </a:p>
          </p:txBody>
        </p:sp>
        <p:sp>
          <p:nvSpPr>
            <p:cNvPr id="63" name="Rectangle 62"/>
            <p:cNvSpPr/>
            <p:nvPr/>
          </p:nvSpPr>
          <p:spPr>
            <a:xfrm>
              <a:off x="1930916" y="3312540"/>
              <a:ext cx="610084" cy="119705"/>
            </a:xfrm>
            <a:prstGeom prst="rect">
              <a:avLst/>
            </a:prstGeom>
            <a:ln>
              <a:noFill/>
            </a:ln>
          </p:spPr>
          <p:txBody>
            <a:bodyPr vert="horz" lIns="0" tIns="0" rIns="0" bIns="0" rtlCol="0">
              <a:noAutofit/>
            </a:bodyPr>
            <a:lstStyle/>
            <a:p>
              <a:pPr marL="6350" marR="635" indent="-6350" algn="l">
                <a:lnSpc>
                  <a:spcPct val="107000"/>
                </a:lnSpc>
                <a:spcAft>
                  <a:spcPts val="800"/>
                </a:spcAft>
              </a:pPr>
              <a:r>
                <a:rPr lang="en-IN" sz="650">
                  <a:solidFill>
                    <a:srgbClr val="000000"/>
                  </a:solidFill>
                  <a:effectLst/>
                  <a:latin typeface="Arial" panose="020B0604020202020204" pitchFamily="34" charset="0"/>
                  <a:ea typeface="Arial" panose="020B0604020202020204" pitchFamily="34" charset="0"/>
                </a:rPr>
                <a:t>donation history</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64" name="Shape 2861"/>
            <p:cNvSpPr/>
            <p:nvPr/>
          </p:nvSpPr>
          <p:spPr>
            <a:xfrm>
              <a:off x="1134163" y="2955198"/>
              <a:ext cx="841060" cy="147778"/>
            </a:xfrm>
            <a:custGeom>
              <a:avLst/>
              <a:gdLst/>
              <a:ahLst/>
              <a:cxnLst/>
              <a:rect l="0" t="0" r="0" b="0"/>
              <a:pathLst>
                <a:path w="841060" h="147778">
                  <a:moveTo>
                    <a:pt x="0" y="0"/>
                  </a:moveTo>
                  <a:lnTo>
                    <a:pt x="841060" y="147778"/>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65" name="Shape 2862"/>
            <p:cNvSpPr/>
            <p:nvPr/>
          </p:nvSpPr>
          <p:spPr>
            <a:xfrm>
              <a:off x="293192" y="2809233"/>
              <a:ext cx="840971" cy="145964"/>
            </a:xfrm>
            <a:custGeom>
              <a:avLst/>
              <a:gdLst/>
              <a:ahLst/>
              <a:cxnLst/>
              <a:rect l="0" t="0" r="0" b="0"/>
              <a:pathLst>
                <a:path w="840971" h="145964">
                  <a:moveTo>
                    <a:pt x="840971" y="145964"/>
                  </a:moveTo>
                  <a:lnTo>
                    <a:pt x="0"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66" name="Shape 2863"/>
            <p:cNvSpPr/>
            <p:nvPr/>
          </p:nvSpPr>
          <p:spPr>
            <a:xfrm>
              <a:off x="2304128" y="2578738"/>
              <a:ext cx="630968" cy="447446"/>
            </a:xfrm>
            <a:custGeom>
              <a:avLst/>
              <a:gdLst/>
              <a:ahLst/>
              <a:cxnLst/>
              <a:rect l="0" t="0" r="0" b="0"/>
              <a:pathLst>
                <a:path w="630968" h="447446">
                  <a:moveTo>
                    <a:pt x="630968" y="0"/>
                  </a:moveTo>
                  <a:lnTo>
                    <a:pt x="0" y="447446"/>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sp>
          <p:nvSpPr>
            <p:cNvPr id="67" name="Shape 2864"/>
            <p:cNvSpPr/>
            <p:nvPr/>
          </p:nvSpPr>
          <p:spPr>
            <a:xfrm>
              <a:off x="2935096" y="2131535"/>
              <a:ext cx="632251" cy="447204"/>
            </a:xfrm>
            <a:custGeom>
              <a:avLst/>
              <a:gdLst/>
              <a:ahLst/>
              <a:cxnLst/>
              <a:rect l="0" t="0" r="0" b="0"/>
              <a:pathLst>
                <a:path w="632251" h="447204">
                  <a:moveTo>
                    <a:pt x="0" y="447204"/>
                  </a:moveTo>
                  <a:lnTo>
                    <a:pt x="632251" y="0"/>
                  </a:lnTo>
                </a:path>
              </a:pathLst>
            </a:custGeom>
            <a:ln w="1432" cap="sq">
              <a:round/>
            </a:ln>
          </p:spPr>
          <p:style>
            <a:lnRef idx="1">
              <a:srgbClr val="990033"/>
            </a:lnRef>
            <a:fillRef idx="0">
              <a:srgbClr val="000000">
                <a:alpha val="0"/>
              </a:srgbClr>
            </a:fillRef>
            <a:effectRef idx="0">
              <a:scrgbClr r="0" g="0" b="0"/>
            </a:effectRef>
            <a:fontRef idx="none"/>
          </p:style>
          <p:txBody>
            <a:bodyPr/>
            <a:lstStyle/>
            <a:p>
              <a:endParaRPr lang="en-IN"/>
            </a:p>
          </p:txBody>
        </p:sp>
      </p:grpSp>
      <p:sp>
        <p:nvSpPr>
          <p:cNvPr id="69" name="TextBox 68"/>
          <p:cNvSpPr txBox="1"/>
          <p:nvPr/>
        </p:nvSpPr>
        <p:spPr>
          <a:xfrm>
            <a:off x="4510957" y="369274"/>
            <a:ext cx="4363655" cy="73866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USECASE DIAGRAM</a:t>
            </a:r>
            <a:endParaRPr lang="en-IN" sz="2400"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18239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3485" y="501162"/>
            <a:ext cx="8880231" cy="6093976"/>
          </a:xfrm>
          <a:prstGeom prst="rect">
            <a:avLst/>
          </a:prstGeom>
        </p:spPr>
        <p:txBody>
          <a:bodyPr wrap="square">
            <a:spAutoFit/>
          </a:bodyPr>
          <a:lstStyle/>
          <a:p>
            <a:endParaRPr lang="en-US" dirty="0" smtClean="0"/>
          </a:p>
          <a:p>
            <a:pPr>
              <a:lnSpc>
                <a:spcPct val="150000"/>
              </a:lnSpc>
            </a:pPr>
            <a:r>
              <a:rPr lang="en-US" sz="32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Abstract</a:t>
            </a:r>
          </a:p>
          <a:p>
            <a:pPr>
              <a:lnSpc>
                <a:spcPct val="150000"/>
              </a:lnSpc>
            </a:pPr>
            <a:r>
              <a:rPr lang="en-US" sz="2400" dirty="0" smtClean="0">
                <a:latin typeface="Times New Roman" panose="02020603050405020304" pitchFamily="18" charset="0"/>
                <a:cs typeface="Times New Roman" panose="02020603050405020304" pitchFamily="18" charset="0"/>
              </a:rPr>
              <a:t>•  Existing system and Disadvantages</a:t>
            </a:r>
          </a:p>
          <a:p>
            <a:pPr>
              <a:lnSpc>
                <a:spcPct val="150000"/>
              </a:lnSpc>
            </a:pPr>
            <a:r>
              <a:rPr lang="en-US" sz="2400" dirty="0" smtClean="0">
                <a:latin typeface="Times New Roman" panose="02020603050405020304" pitchFamily="18" charset="0"/>
                <a:cs typeface="Times New Roman" panose="02020603050405020304" pitchFamily="18" charset="0"/>
              </a:rPr>
              <a:t>•  Proposed system and Advantages</a:t>
            </a:r>
          </a:p>
          <a:p>
            <a:pPr>
              <a:lnSpc>
                <a:spcPct val="150000"/>
              </a:lnSpc>
            </a:pPr>
            <a:r>
              <a:rPr lang="en-US" sz="2400" dirty="0" smtClean="0">
                <a:latin typeface="Times New Roman" panose="02020603050405020304" pitchFamily="18" charset="0"/>
                <a:cs typeface="Times New Roman" panose="02020603050405020304" pitchFamily="18" charset="0"/>
              </a:rPr>
              <a:t>•  System Architecture</a:t>
            </a:r>
          </a:p>
          <a:p>
            <a:pPr>
              <a:lnSpc>
                <a:spcPct val="150000"/>
              </a:lnSpc>
            </a:pPr>
            <a:r>
              <a:rPr lang="en-US" sz="2400" dirty="0" smtClean="0">
                <a:latin typeface="Times New Roman" panose="02020603050405020304" pitchFamily="18" charset="0"/>
                <a:cs typeface="Times New Roman" panose="02020603050405020304" pitchFamily="18" charset="0"/>
              </a:rPr>
              <a:t>•  Functional Requirements</a:t>
            </a:r>
          </a:p>
          <a:p>
            <a:pPr>
              <a:lnSpc>
                <a:spcPct val="150000"/>
              </a:lnSpc>
            </a:pPr>
            <a:r>
              <a:rPr lang="en-US" sz="2400" dirty="0" smtClean="0">
                <a:latin typeface="Times New Roman" panose="02020603050405020304" pitchFamily="18" charset="0"/>
                <a:cs typeface="Times New Roman" panose="02020603050405020304" pitchFamily="18" charset="0"/>
              </a:rPr>
              <a:t>•  System Requirements</a:t>
            </a:r>
          </a:p>
          <a:p>
            <a:pPr>
              <a:lnSpc>
                <a:spcPct val="150000"/>
              </a:lnSpc>
            </a:pPr>
            <a:r>
              <a:rPr lang="en-US" sz="2400" dirty="0" smtClean="0">
                <a:latin typeface="Times New Roman" panose="02020603050405020304" pitchFamily="18" charset="0"/>
                <a:cs typeface="Times New Roman" panose="02020603050405020304" pitchFamily="18" charset="0"/>
              </a:rPr>
              <a:t>•  Modules</a:t>
            </a:r>
          </a:p>
          <a:p>
            <a:pPr>
              <a:lnSpc>
                <a:spcPct val="150000"/>
              </a:lnSpc>
            </a:pPr>
            <a:r>
              <a:rPr lang="en-US" sz="2400" dirty="0" smtClean="0">
                <a:latin typeface="Times New Roman" panose="02020603050405020304" pitchFamily="18" charset="0"/>
                <a:cs typeface="Times New Roman" panose="02020603050405020304" pitchFamily="18" charset="0"/>
              </a:rPr>
              <a:t>•  UML Diagrams</a:t>
            </a:r>
          </a:p>
          <a:p>
            <a:pPr>
              <a:lnSpc>
                <a:spcPct val="150000"/>
              </a:lnSpc>
            </a:pPr>
            <a:r>
              <a:rPr lang="en-US" sz="2400" smtClean="0">
                <a:latin typeface="Times New Roman" panose="02020603050405020304" pitchFamily="18" charset="0"/>
                <a:cs typeface="Times New Roman" panose="02020603050405020304" pitchFamily="18" charset="0"/>
              </a:rPr>
              <a:t>•  Screen </a:t>
            </a:r>
            <a:r>
              <a:rPr lang="en-US" sz="2400" dirty="0" smtClean="0">
                <a:latin typeface="Times New Roman" panose="02020603050405020304" pitchFamily="18" charset="0"/>
                <a:cs typeface="Times New Roman" panose="02020603050405020304" pitchFamily="18" charset="0"/>
              </a:rPr>
              <a:t>shots</a:t>
            </a:r>
          </a:p>
          <a:p>
            <a:pPr marL="342900" indent="-342900">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Conclusion</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771899" y="501162"/>
            <a:ext cx="3938954" cy="738664"/>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CONTENTS</a:t>
            </a:r>
          </a:p>
          <a:p>
            <a:pPr algn="ctr"/>
            <a:endParaRPr lang="en-IN" dirty="0"/>
          </a:p>
        </p:txBody>
      </p:sp>
    </p:spTree>
    <p:extLst>
      <p:ext uri="{BB962C8B-B14F-4D97-AF65-F5344CB8AC3E}">
        <p14:creationId xmlns:p14="http://schemas.microsoft.com/office/powerpoint/2010/main" val="2416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685327" y="1675117"/>
            <a:ext cx="7477245" cy="5182883"/>
          </a:xfrm>
          <a:prstGeom prst="rect">
            <a:avLst/>
          </a:prstGeom>
        </p:spPr>
      </p:pic>
      <p:sp>
        <p:nvSpPr>
          <p:cNvPr id="3" name="TextBox 2"/>
          <p:cNvSpPr txBox="1"/>
          <p:nvPr/>
        </p:nvSpPr>
        <p:spPr>
          <a:xfrm>
            <a:off x="3518704" y="462987"/>
            <a:ext cx="4664597" cy="659757"/>
          </a:xfrm>
          <a:prstGeom prst="rect">
            <a:avLst/>
          </a:prstGeom>
          <a:noFill/>
        </p:spPr>
        <p:txBody>
          <a:bodyPr wrap="square" rtlCol="0">
            <a:spAutoFit/>
          </a:bodyPr>
          <a:lstStyle/>
          <a:p>
            <a:endParaRPr lang="en-IN" dirty="0"/>
          </a:p>
        </p:txBody>
      </p:sp>
      <p:sp>
        <p:nvSpPr>
          <p:cNvPr id="4" name="TextBox 3"/>
          <p:cNvSpPr txBox="1"/>
          <p:nvPr/>
        </p:nvSpPr>
        <p:spPr>
          <a:xfrm>
            <a:off x="4653023" y="423533"/>
            <a:ext cx="4930815" cy="73866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CLASS DIAGRAM</a:t>
            </a:r>
            <a:endParaRPr lang="en-IN" sz="2400"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20451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3035139" y="1469985"/>
            <a:ext cx="7613570" cy="5111669"/>
          </a:xfrm>
          <a:prstGeom prst="rect">
            <a:avLst/>
          </a:prstGeom>
        </p:spPr>
      </p:pic>
      <p:sp>
        <p:nvSpPr>
          <p:cNvPr id="2" name="TextBox 1"/>
          <p:cNvSpPr txBox="1"/>
          <p:nvPr/>
        </p:nvSpPr>
        <p:spPr>
          <a:xfrm>
            <a:off x="3703899" y="243068"/>
            <a:ext cx="5937812" cy="682907"/>
          </a:xfrm>
          <a:prstGeom prst="rect">
            <a:avLst/>
          </a:prstGeom>
          <a:noFill/>
        </p:spPr>
        <p:txBody>
          <a:bodyPr wrap="square" rtlCol="0">
            <a:spAutoFit/>
          </a:bodyPr>
          <a:lstStyle/>
          <a:p>
            <a:endParaRPr lang="en-IN" dirty="0"/>
          </a:p>
        </p:txBody>
      </p:sp>
      <p:sp>
        <p:nvSpPr>
          <p:cNvPr id="3" name="TextBox 2"/>
          <p:cNvSpPr txBox="1"/>
          <p:nvPr/>
        </p:nvSpPr>
        <p:spPr>
          <a:xfrm flipH="1">
            <a:off x="3703899" y="243068"/>
            <a:ext cx="546325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SEQUENCE DIAGRAM</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486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40000" y="1148080"/>
            <a:ext cx="8219439" cy="5556861"/>
          </a:xfrm>
          <a:prstGeom prst="rect">
            <a:avLst/>
          </a:prstGeom>
        </p:spPr>
      </p:pic>
      <p:sp>
        <p:nvSpPr>
          <p:cNvPr id="4" name="TextBox 3"/>
          <p:cNvSpPr txBox="1"/>
          <p:nvPr/>
        </p:nvSpPr>
        <p:spPr>
          <a:xfrm>
            <a:off x="3718560" y="335280"/>
            <a:ext cx="512064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ACTIVITY DIAGRAM</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5460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576320" y="1521070"/>
            <a:ext cx="6004559" cy="5336930"/>
          </a:xfrm>
          <a:prstGeom prst="rect">
            <a:avLst/>
          </a:prstGeom>
        </p:spPr>
      </p:pic>
      <p:sp>
        <p:nvSpPr>
          <p:cNvPr id="4" name="TextBox 3"/>
          <p:cNvSpPr txBox="1"/>
          <p:nvPr/>
        </p:nvSpPr>
        <p:spPr>
          <a:xfrm flipH="1">
            <a:off x="3997957" y="132080"/>
            <a:ext cx="4699002"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E-R DIAGRAM</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147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7454" y="3217985"/>
            <a:ext cx="57677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SCREEN SHOTS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864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145203" y="4885585"/>
            <a:ext cx="3705114" cy="76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20403" tIns="45720" rIns="91440" bIns="16028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rPr>
              <a:t>    </a:t>
            </a:r>
            <a:endParaRPr kumimoji="0" lang="en-US" altLang="en-US" sz="1200" b="1"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030" y="378923"/>
            <a:ext cx="8018586" cy="4712678"/>
          </a:xfrm>
          <a:prstGeom prst="rect">
            <a:avLst/>
          </a:prstGeom>
        </p:spPr>
      </p:pic>
      <p:sp>
        <p:nvSpPr>
          <p:cNvPr id="4" name="TextBox 3"/>
          <p:cNvSpPr txBox="1"/>
          <p:nvPr/>
        </p:nvSpPr>
        <p:spPr>
          <a:xfrm>
            <a:off x="2281561" y="5647602"/>
            <a:ext cx="82029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 The above screenshot displays Home Page of the </a:t>
            </a:r>
            <a:r>
              <a:rPr lang="en-US" dirty="0" smtClean="0">
                <a:latin typeface="Times New Roman" panose="02020603050405020304" pitchFamily="18" charset="0"/>
                <a:cs typeface="Times New Roman" panose="02020603050405020304" pitchFamily="18" charset="0"/>
              </a:rPr>
              <a:t>project.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9869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799" y="134872"/>
            <a:ext cx="8185639" cy="5416061"/>
          </a:xfrm>
          <a:prstGeom prst="rect">
            <a:avLst/>
          </a:prstGeom>
        </p:spPr>
      </p:pic>
      <p:sp>
        <p:nvSpPr>
          <p:cNvPr id="2" name="TextBox 1"/>
          <p:cNvSpPr txBox="1"/>
          <p:nvPr/>
        </p:nvSpPr>
        <p:spPr>
          <a:xfrm flipH="1">
            <a:off x="1965959" y="5709920"/>
            <a:ext cx="805547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above screenshot displays the NGO signup page consists of Ngo name, </a:t>
            </a:r>
            <a:r>
              <a:rPr lang="en-US" dirty="0" err="1" smtClean="0">
                <a:latin typeface="Times New Roman" panose="02020603050405020304" pitchFamily="18" charset="0"/>
                <a:cs typeface="Times New Roman" panose="02020603050405020304" pitchFamily="18" charset="0"/>
              </a:rPr>
              <a:t>regno</a:t>
            </a:r>
            <a:r>
              <a:rPr lang="en-US" dirty="0" smtClean="0">
                <a:latin typeface="Times New Roman" panose="02020603050405020304" pitchFamily="18" charset="0"/>
                <a:cs typeface="Times New Roman" panose="02020603050405020304" pitchFamily="18" charset="0"/>
              </a:rPr>
              <a:t>, password</a:t>
            </a:r>
            <a:r>
              <a:rPr lang="en-US" dirty="0">
                <a:latin typeface="Times New Roman" panose="02020603050405020304" pitchFamily="18" charset="0"/>
                <a:cs typeface="Times New Roman" panose="02020603050405020304" pitchFamily="18" charset="0"/>
              </a:rPr>
              <a:t>, address , doctor name, mobile no, profile </a:t>
            </a:r>
            <a:r>
              <a:rPr lang="en-US" dirty="0" smtClean="0">
                <a:latin typeface="Times New Roman" panose="02020603050405020304" pitchFamily="18" charset="0"/>
                <a:cs typeface="Times New Roman" panose="02020603050405020304" pitchFamily="18" charset="0"/>
              </a:rPr>
              <a:t>pic.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6497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520" y="518160"/>
            <a:ext cx="8153400" cy="4775200"/>
          </a:xfrm>
          <a:prstGeom prst="rect">
            <a:avLst/>
          </a:prstGeom>
        </p:spPr>
      </p:pic>
      <p:sp>
        <p:nvSpPr>
          <p:cNvPr id="2" name="TextBox 1"/>
          <p:cNvSpPr txBox="1"/>
          <p:nvPr/>
        </p:nvSpPr>
        <p:spPr>
          <a:xfrm>
            <a:off x="1788160" y="5557520"/>
            <a:ext cx="8046720" cy="64008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above screenshot displays NGO login page consists of NGO Name </a:t>
            </a:r>
            <a:r>
              <a:rPr lang="en-US" dirty="0" smtClean="0">
                <a:latin typeface="Times New Roman" panose="02020603050405020304" pitchFamily="18" charset="0"/>
                <a:cs typeface="Times New Roman" panose="02020603050405020304" pitchFamily="18" charset="0"/>
              </a:rPr>
              <a:t>and Password </a:t>
            </a:r>
            <a:r>
              <a:rPr lang="en-US" dirty="0">
                <a:latin typeface="Times New Roman" panose="02020603050405020304" pitchFamily="18" charset="0"/>
                <a:cs typeface="Times New Roman" panose="02020603050405020304" pitchFamily="18" charset="0"/>
              </a:rPr>
              <a:t>to login into the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941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560" y="447040"/>
            <a:ext cx="8940800" cy="5019040"/>
          </a:xfrm>
          <a:prstGeom prst="rect">
            <a:avLst/>
          </a:prstGeom>
        </p:spPr>
      </p:pic>
      <p:sp>
        <p:nvSpPr>
          <p:cNvPr id="6" name="TextBox 5"/>
          <p:cNvSpPr txBox="1"/>
          <p:nvPr/>
        </p:nvSpPr>
        <p:spPr>
          <a:xfrm>
            <a:off x="1971040" y="5709920"/>
            <a:ext cx="865632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The above screenshot displays the </a:t>
            </a:r>
            <a:r>
              <a:rPr lang="en-US" dirty="0" smtClean="0">
                <a:latin typeface="Times New Roman" panose="02020603050405020304" pitchFamily="18" charset="0"/>
                <a:cs typeface="Times New Roman" panose="02020603050405020304" pitchFamily="18" charset="0"/>
              </a:rPr>
              <a:t>NGOs </a:t>
            </a:r>
            <a:r>
              <a:rPr lang="en-US" dirty="0">
                <a:latin typeface="Times New Roman" panose="02020603050405020304" pitchFamily="18" charset="0"/>
                <a:cs typeface="Times New Roman" panose="02020603050405020304" pitchFamily="18" charset="0"/>
              </a:rPr>
              <a:t>dashboard page consists of make request, request history, approved request and rejected </a:t>
            </a:r>
            <a:r>
              <a:rPr lang="en-US" dirty="0" smtClean="0">
                <a:latin typeface="Times New Roman" panose="02020603050405020304" pitchFamily="18" charset="0"/>
                <a:cs typeface="Times New Roman" panose="02020603050405020304" pitchFamily="18" charset="0"/>
              </a:rPr>
              <a:t>requests.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2447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553" y="216485"/>
            <a:ext cx="8669214" cy="5284177"/>
          </a:xfrm>
          <a:prstGeom prst="rect">
            <a:avLst/>
          </a:prstGeom>
        </p:spPr>
      </p:pic>
      <p:sp>
        <p:nvSpPr>
          <p:cNvPr id="2" name="TextBox 1"/>
          <p:cNvSpPr txBox="1"/>
          <p:nvPr/>
        </p:nvSpPr>
        <p:spPr>
          <a:xfrm>
            <a:off x="1898553" y="5659120"/>
            <a:ext cx="8505287"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above screenshot displays donor signup consists of username ,password, address, mobile no, medicine.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8075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2485" y="606669"/>
            <a:ext cx="6462346"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230922" y="1310054"/>
            <a:ext cx="10163909" cy="532453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Many </a:t>
            </a:r>
            <a:r>
              <a:rPr lang="en-IN" sz="2000" dirty="0">
                <a:latin typeface="Times New Roman" panose="02020603050405020304" pitchFamily="18" charset="0"/>
                <a:cs typeface="Times New Roman" panose="02020603050405020304" pitchFamily="18" charset="0"/>
              </a:rPr>
              <a:t>human beings in India live in excessive poverty. So, it will become hard for those human beings with low income to pay for his or her health care and medication. As a give up end result, they stay with several diseases and as a end result, the wide sort of deaths will increase every day</a:t>
            </a:r>
            <a:r>
              <a:rPr lang="en-IN" sz="2000" dirty="0" smtClean="0">
                <a:latin typeface="Times New Roman" panose="02020603050405020304" pitchFamily="18" charset="0"/>
                <a:cs typeface="Times New Roman" panose="02020603050405020304" pitchFamily="18" charset="0"/>
              </a:rPr>
              <a:t>.</a:t>
            </a:r>
          </a:p>
          <a:p>
            <a:pPr>
              <a:buClr>
                <a:schemeClr val="tx1"/>
              </a:buClr>
            </a:pPr>
            <a:endParaRPr lang="en-IN" sz="20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Apart </a:t>
            </a:r>
            <a:r>
              <a:rPr lang="en-IN" sz="2000" dirty="0">
                <a:latin typeface="Times New Roman" panose="02020603050405020304" pitchFamily="18" charset="0"/>
                <a:cs typeface="Times New Roman" panose="02020603050405020304" pitchFamily="18" charset="0"/>
              </a:rPr>
              <a:t>from that, There are numerous </a:t>
            </a:r>
            <a:r>
              <a:rPr lang="en-IN" sz="2000" dirty="0" smtClean="0">
                <a:latin typeface="Times New Roman" panose="02020603050405020304" pitchFamily="18" charset="0"/>
                <a:cs typeface="Times New Roman" panose="02020603050405020304" pitchFamily="18" charset="0"/>
              </a:rPr>
              <a:t>people </a:t>
            </a:r>
            <a:r>
              <a:rPr lang="en-IN" sz="2000" dirty="0">
                <a:latin typeface="Times New Roman" panose="02020603050405020304" pitchFamily="18" charset="0"/>
                <a:cs typeface="Times New Roman" panose="02020603050405020304" pitchFamily="18" charset="0"/>
              </a:rPr>
              <a:t>who are overdosing on tablets even after they have stopped their medication. right here, we've got set up a</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web page for donating </a:t>
            </a:r>
            <a:r>
              <a:rPr lang="en-IN" sz="2000" dirty="0" smtClean="0">
                <a:latin typeface="Times New Roman" panose="02020603050405020304" pitchFamily="18" charset="0"/>
                <a:cs typeface="Times New Roman" panose="02020603050405020304" pitchFamily="18" charset="0"/>
              </a:rPr>
              <a:t>medicines to </a:t>
            </a:r>
            <a:r>
              <a:rPr lang="en-IN" sz="2000" dirty="0">
                <a:latin typeface="Times New Roman" panose="02020603050405020304" pitchFamily="18" charset="0"/>
                <a:cs typeface="Times New Roman" panose="02020603050405020304" pitchFamily="18" charset="0"/>
              </a:rPr>
              <a:t>NGOs</a:t>
            </a:r>
            <a:r>
              <a:rPr lang="en-IN" sz="2000" dirty="0" smtClean="0">
                <a:latin typeface="Times New Roman" panose="02020603050405020304" pitchFamily="18" charset="0"/>
                <a:cs typeface="Times New Roman" panose="02020603050405020304" pitchFamily="18" charset="0"/>
              </a:rPr>
              <a:t>.</a:t>
            </a:r>
          </a:p>
          <a:p>
            <a:pPr>
              <a:buClr>
                <a:schemeClr val="tx1"/>
              </a:buClr>
            </a:pPr>
            <a:r>
              <a:rPr lang="en-IN" sz="2000" dirty="0" smtClean="0">
                <a:latin typeface="Times New Roman" panose="02020603050405020304" pitchFamily="18" charset="0"/>
                <a:cs typeface="Times New Roman" panose="02020603050405020304" pitchFamily="18" charset="0"/>
              </a:rPr>
              <a:t> </a:t>
            </a:r>
          </a:p>
          <a:p>
            <a:pPr marL="342900" indent="-342900">
              <a:buClr>
                <a:schemeClr val="tx1"/>
              </a:buCl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software will assist humans in donating their unused </a:t>
            </a:r>
            <a:r>
              <a:rPr lang="en-IN" sz="2000" dirty="0" smtClean="0">
                <a:latin typeface="Times New Roman" panose="02020603050405020304" pitchFamily="18" charset="0"/>
                <a:cs typeface="Times New Roman" panose="02020603050405020304" pitchFamily="18" charset="0"/>
              </a:rPr>
              <a:t>medicines </a:t>
            </a:r>
            <a:r>
              <a:rPr lang="en-IN" sz="2000" dirty="0">
                <a:latin typeface="Times New Roman" panose="02020603050405020304" pitchFamily="18" charset="0"/>
                <a:cs typeface="Times New Roman" panose="02020603050405020304" pitchFamily="18" charset="0"/>
              </a:rPr>
              <a:t>treatments to NGOs and they may be able to distribute them to </a:t>
            </a:r>
            <a:r>
              <a:rPr lang="en-IN" sz="2000" dirty="0" smtClean="0">
                <a:latin typeface="Times New Roman" panose="02020603050405020304" pitchFamily="18" charset="0"/>
                <a:cs typeface="Times New Roman" panose="02020603050405020304" pitchFamily="18" charset="0"/>
              </a:rPr>
              <a:t>people </a:t>
            </a:r>
            <a:r>
              <a:rPr lang="en-IN" sz="2000" dirty="0">
                <a:latin typeface="Times New Roman" panose="02020603050405020304" pitchFamily="18" charset="0"/>
                <a:cs typeface="Times New Roman" panose="02020603050405020304" pitchFamily="18" charset="0"/>
              </a:rPr>
              <a:t>who need them. </a:t>
            </a: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website will help in reducing the fee of fitness services through making better use of unused pills as well as assisting bad or human beings with low profits to get higher healthcare</a:t>
            </a:r>
            <a:r>
              <a:rPr lang="en-IN" sz="2000" dirty="0" smtClean="0">
                <a:latin typeface="Times New Roman" panose="02020603050405020304" pitchFamily="18" charset="0"/>
                <a:cs typeface="Times New Roman" panose="02020603050405020304" pitchFamily="18" charset="0"/>
              </a:rPr>
              <a:t>.</a:t>
            </a:r>
          </a:p>
          <a:p>
            <a:pPr marL="342900" indent="-342900">
              <a:buClr>
                <a:schemeClr val="tx1"/>
              </a:buClr>
              <a:buFont typeface="Arial" panose="020B0604020202020204" pitchFamily="34" charset="0"/>
              <a:buChar char="•"/>
            </a:pPr>
            <a:endParaRPr lang="en-IN" sz="20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website on-line is likewise assisted in assessing the supply of crucial drugs for nearby NGOs. The cause of this project is to donate unused drug treatments. Unused remedy can be donated to the horrific for in addition use. </a:t>
            </a:r>
            <a:endParaRPr lang="en-I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912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578" y="218245"/>
            <a:ext cx="8352693" cy="5090746"/>
          </a:xfrm>
          <a:prstGeom prst="rect">
            <a:avLst/>
          </a:prstGeom>
        </p:spPr>
      </p:pic>
      <p:sp>
        <p:nvSpPr>
          <p:cNvPr id="2" name="TextBox 1"/>
          <p:cNvSpPr txBox="1"/>
          <p:nvPr/>
        </p:nvSpPr>
        <p:spPr>
          <a:xfrm>
            <a:off x="1736578" y="5588000"/>
            <a:ext cx="7985760" cy="646331"/>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Description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above screenshot displays donor login consists of donor user name </a:t>
            </a:r>
            <a:r>
              <a:rPr lang="en-US" dirty="0" smtClean="0">
                <a:latin typeface="Times New Roman" panose="02020603050405020304" pitchFamily="18" charset="0"/>
                <a:cs typeface="Times New Roman" panose="02020603050405020304" pitchFamily="18" charset="0"/>
              </a:rPr>
              <a:t>and password.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026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80" y="304800"/>
            <a:ext cx="9438640" cy="5039360"/>
          </a:xfrm>
          <a:prstGeom prst="rect">
            <a:avLst/>
          </a:prstGeom>
        </p:spPr>
      </p:pic>
      <p:sp>
        <p:nvSpPr>
          <p:cNvPr id="5" name="TextBox 4"/>
          <p:cNvSpPr txBox="1"/>
          <p:nvPr/>
        </p:nvSpPr>
        <p:spPr>
          <a:xfrm>
            <a:off x="1706880" y="5740400"/>
            <a:ext cx="928624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above screenshot displays donor dashboard consists of donate medicine ,donation history, request </a:t>
            </a:r>
            <a:r>
              <a:rPr lang="en-US" dirty="0" smtClean="0">
                <a:latin typeface="Times New Roman" panose="02020603050405020304" pitchFamily="18" charset="0"/>
                <a:cs typeface="Times New Roman" panose="02020603050405020304" pitchFamily="18" charset="0"/>
              </a:rPr>
              <a:t>history.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752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960" y="369705"/>
            <a:ext cx="8859520" cy="4921115"/>
          </a:xfrm>
          <a:prstGeom prst="rect">
            <a:avLst/>
          </a:prstGeom>
        </p:spPr>
      </p:pic>
      <p:sp>
        <p:nvSpPr>
          <p:cNvPr id="4" name="TextBox 3"/>
          <p:cNvSpPr txBox="1"/>
          <p:nvPr/>
        </p:nvSpPr>
        <p:spPr>
          <a:xfrm>
            <a:off x="2085673" y="5628640"/>
            <a:ext cx="836609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above screenshot displays the admin login page consists of username And </a:t>
            </a:r>
            <a:r>
              <a:rPr lang="en-US" dirty="0" smtClean="0">
                <a:latin typeface="Times New Roman" panose="02020603050405020304" pitchFamily="18" charset="0"/>
                <a:cs typeface="Times New Roman" panose="02020603050405020304" pitchFamily="18" charset="0"/>
              </a:rPr>
              <a:t>password.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887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585" y="325317"/>
            <a:ext cx="8909335" cy="4876603"/>
          </a:xfrm>
          <a:prstGeom prst="rect">
            <a:avLst/>
          </a:prstGeom>
        </p:spPr>
      </p:pic>
      <p:sp>
        <p:nvSpPr>
          <p:cNvPr id="2" name="TextBox 1"/>
          <p:cNvSpPr txBox="1"/>
          <p:nvPr/>
        </p:nvSpPr>
        <p:spPr>
          <a:xfrm>
            <a:off x="2011680" y="5628640"/>
            <a:ext cx="910336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The above screenshot displays admin dashboard consists of Home, Donor, NGO, donations, Medicine request ,request history.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724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6007" y="3059723"/>
            <a:ext cx="4519247"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CONCLUSION</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26231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5031" y="562708"/>
            <a:ext cx="9847384" cy="6233788"/>
          </a:xfrm>
          <a:prstGeom prst="rect">
            <a:avLst/>
          </a:prstGeom>
        </p:spPr>
        <p:txBody>
          <a:bodyPr wrap="square">
            <a:spAutoFit/>
          </a:bodyPr>
          <a:lstStyle/>
          <a:p>
            <a:pPr marL="6350" marR="418465" indent="-6350" algn="just">
              <a:lnSpc>
                <a:spcPct val="144000"/>
              </a:lnSpc>
              <a:spcAft>
                <a:spcPts val="1855"/>
              </a:spcAft>
            </a:pPr>
            <a:r>
              <a:rPr lang="en-IN" dirty="0">
                <a:solidFill>
                  <a:srgbClr val="1F1F1F"/>
                </a:solidFill>
                <a:latin typeface="Times New Roman" panose="02020603050405020304" pitchFamily="18" charset="0"/>
                <a:ea typeface="Times New Roman" panose="02020603050405020304" pitchFamily="18" charset="0"/>
              </a:rPr>
              <a:t>Online unused medicine donation system for NGOs is a great way to help people in need. It is a convenient and easy way to donate unused medicines, and it ensures that the medicines are distributed to the people who need them most. </a:t>
            </a:r>
            <a:r>
              <a:rPr lang="en-IN" dirty="0">
                <a:solidFill>
                  <a:srgbClr val="000000"/>
                </a:solidFill>
                <a:latin typeface="Times New Roman" panose="02020603050405020304" pitchFamily="18" charset="0"/>
                <a:ea typeface="Times New Roman" panose="02020603050405020304" pitchFamily="18" charset="0"/>
              </a:rPr>
              <a:t>   </a:t>
            </a:r>
            <a:endParaRPr lang="en-IN" dirty="0" smtClean="0">
              <a:solidFill>
                <a:srgbClr val="000000"/>
              </a:solidFill>
              <a:latin typeface="Times New Roman" panose="02020603050405020304" pitchFamily="18" charset="0"/>
              <a:ea typeface="Times New Roman" panose="02020603050405020304" pitchFamily="18" charset="0"/>
            </a:endParaRPr>
          </a:p>
          <a:p>
            <a:pPr marL="6350" marR="418465" indent="-6350" algn="just">
              <a:lnSpc>
                <a:spcPct val="144000"/>
              </a:lnSpc>
              <a:spcAft>
                <a:spcPts val="1855"/>
              </a:spcAft>
            </a:pPr>
            <a:r>
              <a:rPr lang="en-IN" dirty="0" smtClean="0">
                <a:solidFill>
                  <a:srgbClr val="1F1F1F"/>
                </a:solidFill>
                <a:latin typeface="Times New Roman" panose="02020603050405020304" pitchFamily="18" charset="0"/>
                <a:ea typeface="Times New Roman" panose="02020603050405020304" pitchFamily="18" charset="0"/>
              </a:rPr>
              <a:t>There </a:t>
            </a:r>
            <a:r>
              <a:rPr lang="en-IN" dirty="0">
                <a:solidFill>
                  <a:srgbClr val="1F1F1F"/>
                </a:solidFill>
                <a:latin typeface="Times New Roman" panose="02020603050405020304" pitchFamily="18" charset="0"/>
                <a:ea typeface="Times New Roman" panose="02020603050405020304" pitchFamily="18" charset="0"/>
              </a:rPr>
              <a:t>are many benefits to online unused </a:t>
            </a:r>
            <a:r>
              <a:rPr lang="en-IN" dirty="0" smtClean="0">
                <a:solidFill>
                  <a:srgbClr val="1F1F1F"/>
                </a:solidFill>
                <a:latin typeface="Times New Roman" panose="02020603050405020304" pitchFamily="18" charset="0"/>
                <a:ea typeface="Times New Roman" panose="02020603050405020304" pitchFamily="18" charset="0"/>
              </a:rPr>
              <a:t>medicine donations </a:t>
            </a:r>
            <a:r>
              <a:rPr lang="en-IN" dirty="0">
                <a:solidFill>
                  <a:srgbClr val="1F1F1F"/>
                </a:solidFill>
                <a:latin typeface="Times New Roman" panose="02020603050405020304" pitchFamily="18" charset="0"/>
                <a:ea typeface="Times New Roman" panose="02020603050405020304" pitchFamily="18" charset="0"/>
              </a:rPr>
              <a:t>for NGOs. First, it is a convenient way to donate. Users can donate their unused medicines from the comfort of their own homes. Second, it is an easy way to donate</a:t>
            </a:r>
            <a:r>
              <a:rPr lang="en-IN" dirty="0" smtClean="0">
                <a:solidFill>
                  <a:srgbClr val="1F1F1F"/>
                </a:solidFill>
                <a:latin typeface="Times New Roman" panose="02020603050405020304" pitchFamily="18" charset="0"/>
                <a:ea typeface="Times New Roman" panose="02020603050405020304" pitchFamily="18" charset="0"/>
              </a:rPr>
              <a:t>.</a:t>
            </a:r>
          </a:p>
          <a:p>
            <a:pPr marL="6350" marR="418465" indent="-6350" algn="just">
              <a:lnSpc>
                <a:spcPct val="144000"/>
              </a:lnSpc>
              <a:spcAft>
                <a:spcPts val="1855"/>
              </a:spcAft>
            </a:pPr>
            <a:r>
              <a:rPr lang="en-IN" dirty="0" smtClean="0">
                <a:solidFill>
                  <a:srgbClr val="1F1F1F"/>
                </a:solidFill>
                <a:latin typeface="Times New Roman" panose="02020603050405020304" pitchFamily="18" charset="0"/>
                <a:ea typeface="Times New Roman" panose="02020603050405020304" pitchFamily="18" charset="0"/>
              </a:rPr>
              <a:t> </a:t>
            </a:r>
            <a:r>
              <a:rPr lang="en-IN" dirty="0">
                <a:solidFill>
                  <a:srgbClr val="1F1F1F"/>
                </a:solidFill>
                <a:latin typeface="Times New Roman" panose="02020603050405020304" pitchFamily="18" charset="0"/>
                <a:ea typeface="Times New Roman" panose="02020603050405020304" pitchFamily="18" charset="0"/>
              </a:rPr>
              <a:t>Users simply need to create an account, select the medicines they want to donate, and enter the quantity. Third, it ensures that the medicines are distributed to the people who need them most. NGOs have a network of people in need, and they are able to distribute the medicines to the people who need them the most. </a:t>
            </a:r>
            <a:r>
              <a:rPr lang="en-IN" dirty="0">
                <a:solidFill>
                  <a:srgbClr val="000000"/>
                </a:solidFill>
                <a:latin typeface="Times New Roman" panose="02020603050405020304" pitchFamily="18" charset="0"/>
                <a:ea typeface="Times New Roman" panose="02020603050405020304" pitchFamily="18" charset="0"/>
              </a:rPr>
              <a:t>   </a:t>
            </a:r>
          </a:p>
          <a:p>
            <a:pPr marL="6350" marR="418465" indent="-6350" algn="just">
              <a:lnSpc>
                <a:spcPct val="144000"/>
              </a:lnSpc>
              <a:spcAft>
                <a:spcPts val="1855"/>
              </a:spcAft>
            </a:pPr>
            <a:r>
              <a:rPr lang="en-IN" dirty="0">
                <a:solidFill>
                  <a:srgbClr val="1F1F1F"/>
                </a:solidFill>
                <a:latin typeface="Times New Roman" panose="02020603050405020304" pitchFamily="18" charset="0"/>
                <a:ea typeface="Times New Roman" panose="02020603050405020304" pitchFamily="18" charset="0"/>
              </a:rPr>
              <a:t>If you have unused medicines, please consider donating them to an NGO. It is a great way to help people in need and make a difference in the world. </a:t>
            </a:r>
            <a:r>
              <a:rPr lang="en-IN" dirty="0">
                <a:solidFill>
                  <a:srgbClr val="000000"/>
                </a:solidFill>
                <a:latin typeface="Times New Roman" panose="02020603050405020304" pitchFamily="18" charset="0"/>
                <a:ea typeface="Times New Roman" panose="02020603050405020304" pitchFamily="18" charset="0"/>
              </a:rPr>
              <a:t>   </a:t>
            </a:r>
          </a:p>
          <a:p>
            <a:pPr marL="6350" marR="418465" indent="-6350" algn="just">
              <a:lnSpc>
                <a:spcPct val="144000"/>
              </a:lnSpc>
              <a:spcAft>
                <a:spcPts val="1855"/>
              </a:spcAft>
            </a:pPr>
            <a:r>
              <a:rPr lang="en-IN" dirty="0" smtClean="0">
                <a:solidFill>
                  <a:srgbClr val="000000"/>
                </a:solidFill>
                <a:latin typeface="Times New Roman" panose="02020603050405020304" pitchFamily="18" charset="0"/>
                <a:ea typeface="Times New Roman" panose="02020603050405020304" pitchFamily="18" charset="0"/>
              </a:rPr>
              <a:t>   </a:t>
            </a:r>
            <a:endParaRPr lang="en-IN"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3575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5862" y="3015762"/>
            <a:ext cx="4809392" cy="707886"/>
          </a:xfrm>
          <a:prstGeom prst="rect">
            <a:avLst/>
          </a:prstGeom>
          <a:noFill/>
        </p:spPr>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THANK YOU</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5425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0732" y="1204546"/>
            <a:ext cx="9821008" cy="2862322"/>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software enables clients donate unused </a:t>
            </a:r>
            <a:r>
              <a:rPr lang="en-IN" sz="2000" dirty="0" smtClean="0">
                <a:latin typeface="Times New Roman" panose="02020603050405020304" pitchFamily="18" charset="0"/>
                <a:cs typeface="Times New Roman" panose="02020603050405020304" pitchFamily="18" charset="0"/>
              </a:rPr>
              <a:t>drugs </a:t>
            </a:r>
            <a:r>
              <a:rPr lang="en-IN" sz="2000" dirty="0">
                <a:latin typeface="Times New Roman" panose="02020603050405020304" pitchFamily="18" charset="0"/>
                <a:cs typeface="Times New Roman" panose="02020603050405020304" pitchFamily="18" charset="0"/>
              </a:rPr>
              <a:t>to NGOs. Administrators manage individuals by means of logging in and deleting and blockading customers who have supplied wrong or expired drugs</a:t>
            </a:r>
            <a:r>
              <a:rPr lang="en-IN" sz="2000" dirty="0" smtClean="0">
                <a:latin typeface="Times New Roman" panose="02020603050405020304" pitchFamily="18" charset="0"/>
                <a:cs typeface="Times New Roman" panose="02020603050405020304" pitchFamily="18" charset="0"/>
              </a:rPr>
              <a:t>.</a:t>
            </a:r>
          </a:p>
          <a:p>
            <a:pPr>
              <a:buClr>
                <a:schemeClr val="tx1"/>
              </a:buClr>
            </a:pPr>
            <a:endParaRPr lang="en-IN" sz="20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administrators manage people through logging in and deleting or blocking clients who've supplied incorrect or expired medicines. The administrator wants to affirm the expiration date of the drugs. NGOs help control inventory and music available medications. </a:t>
            </a:r>
          </a:p>
          <a:p>
            <a:pPr marL="342900" indent="-342900">
              <a:buClr>
                <a:schemeClr val="tx1"/>
              </a:buClr>
              <a:buFont typeface="Arial" panose="020B0604020202020204" pitchFamily="34" charset="0"/>
              <a:buChar char="•"/>
            </a:pPr>
            <a:endParaRPr lang="en-IN" sz="2000" dirty="0"/>
          </a:p>
        </p:txBody>
      </p:sp>
    </p:spTree>
    <p:extLst>
      <p:ext uri="{BB962C8B-B14F-4D97-AF65-F5344CB8AC3E}">
        <p14:creationId xmlns:p14="http://schemas.microsoft.com/office/powerpoint/2010/main" val="221407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64965" y="483577"/>
            <a:ext cx="2802989" cy="400110"/>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EXISTING SYSTEM</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529862" y="1406769"/>
            <a:ext cx="10480431" cy="452431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the existing system, if someone have to donate medicines through an NGO one  has to visit an NGO physically taking the medicines along with them and donating them.  </a:t>
            </a:r>
            <a:endParaRPr lang="en-IN" sz="24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is a very tiring and time-consuming process which might make it impossible for the donors to donate medicines</a:t>
            </a:r>
            <a:r>
              <a:rPr lang="en-IN" sz="2400" dirty="0" smtClean="0">
                <a:latin typeface="Times New Roman" panose="02020603050405020304" pitchFamily="18" charset="0"/>
                <a:cs typeface="Times New Roman" panose="02020603050405020304" pitchFamily="18" charset="0"/>
              </a:rPr>
              <a:t>.</a:t>
            </a:r>
          </a:p>
          <a:p>
            <a:pPr marL="342900" indent="-342900">
              <a:buClr>
                <a:schemeClr val="tx1"/>
              </a:buClr>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If </a:t>
            </a:r>
            <a:r>
              <a:rPr lang="en-IN" sz="2400" dirty="0">
                <a:latin typeface="Times New Roman" panose="02020603050405020304" pitchFamily="18" charset="0"/>
                <a:cs typeface="Times New Roman" panose="02020603050405020304" pitchFamily="18" charset="0"/>
              </a:rPr>
              <a:t>a donor donates the medicines to a NGO the NGO might or might not find them useful and they might get expired</a:t>
            </a:r>
            <a:r>
              <a:rPr lang="en-IN" sz="2400" dirty="0" smtClean="0">
                <a:latin typeface="Times New Roman" panose="02020603050405020304" pitchFamily="18" charset="0"/>
                <a:cs typeface="Times New Roman" panose="02020603050405020304" pitchFamily="18" charset="0"/>
              </a:rPr>
              <a:t>.</a:t>
            </a:r>
          </a:p>
          <a:p>
            <a:pPr marL="342900" indent="-342900">
              <a:buClr>
                <a:schemeClr val="tx1"/>
              </a:buClr>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NGOs might not have proper storage facility to store all the donated medicine.</a:t>
            </a:r>
          </a:p>
        </p:txBody>
      </p:sp>
    </p:spTree>
    <p:extLst>
      <p:ext uri="{BB962C8B-B14F-4D97-AF65-F5344CB8AC3E}">
        <p14:creationId xmlns:p14="http://schemas.microsoft.com/office/powerpoint/2010/main" val="4059071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562706"/>
            <a:ext cx="386861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Limitations: </a:t>
            </a:r>
            <a:r>
              <a:rPr lang="en-IN" sz="24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1456593" y="1345223"/>
            <a:ext cx="10735407" cy="4154984"/>
          </a:xfrm>
          <a:prstGeom prst="rect">
            <a:avLst/>
          </a:prstGeom>
          <a:noFill/>
        </p:spPr>
        <p:txBody>
          <a:bodyPr wrap="square" rtlCol="0">
            <a:spAutoFit/>
          </a:bodyPr>
          <a:lstStyle/>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Currently </a:t>
            </a:r>
            <a:r>
              <a:rPr lang="en-IN" sz="2400" dirty="0" smtClean="0">
                <a:latin typeface="Times New Roman" panose="02020603050405020304" pitchFamily="18" charset="0"/>
                <a:cs typeface="Times New Roman" panose="02020603050405020304" pitchFamily="18" charset="0"/>
              </a:rPr>
              <a:t>there is only physical donation of everything</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existing system </a:t>
            </a:r>
            <a:r>
              <a:rPr lang="en-IN" sz="2400" dirty="0" smtClean="0">
                <a:latin typeface="Times New Roman" panose="02020603050405020304" pitchFamily="18" charset="0"/>
                <a:cs typeface="Times New Roman" panose="02020603050405020304" pitchFamily="18" charset="0"/>
              </a:rPr>
              <a:t>can </a:t>
            </a:r>
            <a:r>
              <a:rPr lang="en-IN" sz="2400" dirty="0">
                <a:latin typeface="Times New Roman" panose="02020603050405020304" pitchFamily="18" charset="0"/>
                <a:cs typeface="Times New Roman" panose="02020603050405020304" pitchFamily="18" charset="0"/>
              </a:rPr>
              <a:t>only limit the level of donations</a:t>
            </a:r>
            <a:r>
              <a:rPr lang="en-IN" sz="2400" dirty="0" smtClean="0">
                <a:latin typeface="Times New Roman" panose="02020603050405020304" pitchFamily="18" charset="0"/>
                <a:cs typeface="Times New Roman" panose="02020603050405020304" pitchFamily="18" charset="0"/>
              </a:rPr>
              <a:t>.</a:t>
            </a:r>
          </a:p>
          <a:p>
            <a:pPr lvl="0" fontAlgn="base">
              <a:buClr>
                <a:schemeClr val="tx1"/>
              </a:buClr>
            </a:pP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existing system does not reach everyone in the society and does not know to everyone. </a:t>
            </a:r>
            <a:endParaRPr lang="en-IN" sz="2400" dirty="0" smtClean="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the existing system there is no proper checking for the medicines which are donating.</a:t>
            </a:r>
          </a:p>
          <a:p>
            <a:pPr marL="342900" lvl="0" indent="-342900" fontAlgn="base">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lvl="0" indent="-342900" fontAlgn="base">
              <a:buClr>
                <a:schemeClr val="tx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takes more time to donate and give those donated medicines to poor people. </a:t>
            </a:r>
          </a:p>
          <a:p>
            <a:pPr marL="342900" indent="-342900">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753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1269" y="369277"/>
            <a:ext cx="5618285" cy="400110"/>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PROPOSED SYSTEM</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345223" y="1028700"/>
            <a:ext cx="10550769"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IN" dirty="0"/>
              <a:t> </a:t>
            </a:r>
            <a:r>
              <a:rPr lang="en-IN" sz="2400" dirty="0">
                <a:latin typeface="Times New Roman" panose="02020603050405020304" pitchFamily="18" charset="0"/>
                <a:cs typeface="Times New Roman" panose="02020603050405020304" pitchFamily="18" charset="0"/>
              </a:rPr>
              <a:t>The proposed system for online donation of unused medicines to NGOs is based on the principle of reducing waste and maximizing the impact of unused medicines</a:t>
            </a:r>
            <a:r>
              <a:rPr lang="en-IN" sz="2400" dirty="0" smtClean="0">
                <a:latin typeface="Times New Roman" panose="02020603050405020304" pitchFamily="18" charset="0"/>
                <a:cs typeface="Times New Roman" panose="02020603050405020304" pitchFamily="18" charset="0"/>
              </a:rPr>
              <a:t>.</a:t>
            </a:r>
          </a:p>
          <a:p>
            <a:pPr marL="342900" indent="-342900">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To </a:t>
            </a:r>
            <a:r>
              <a:rPr lang="en-IN" sz="2400" dirty="0">
                <a:latin typeface="Times New Roman" panose="02020603050405020304" pitchFamily="18" charset="0"/>
                <a:cs typeface="Times New Roman" panose="02020603050405020304" pitchFamily="18" charset="0"/>
              </a:rPr>
              <a:t>overcome the problems of existing system we are aiming to develop a website, where the donors can donate medicines that are not of any use for them. </a:t>
            </a:r>
            <a:endParaRPr lang="en-IN" sz="24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medicines once approved by the admin are made available on the Web </a:t>
            </a:r>
            <a:r>
              <a:rPr lang="en-IN" sz="2400" dirty="0" smtClean="0">
                <a:latin typeface="Times New Roman" panose="02020603050405020304" pitchFamily="18" charset="0"/>
                <a:cs typeface="Times New Roman" panose="02020603050405020304" pitchFamily="18" charset="0"/>
              </a:rPr>
              <a:t>portal. The admin will verify all the medicine details and expiry date.</a:t>
            </a:r>
          </a:p>
          <a:p>
            <a:pPr marL="342900" indent="-342900">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We </a:t>
            </a:r>
            <a:r>
              <a:rPr lang="en-IN" sz="2400" dirty="0">
                <a:latin typeface="Times New Roman" panose="02020603050405020304" pitchFamily="18" charset="0"/>
                <a:cs typeface="Times New Roman" panose="02020603050405020304" pitchFamily="18" charset="0"/>
              </a:rPr>
              <a:t>follow three step verification process where  the NGO  who  wants to gain access to the portal need to get their documents verified by the admin. </a:t>
            </a:r>
            <a:endParaRPr lang="en-IN" sz="2400" dirty="0" smtClean="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Then  </a:t>
            </a:r>
            <a:r>
              <a:rPr lang="en-IN" sz="2400" dirty="0">
                <a:latin typeface="Times New Roman" panose="02020603050405020304" pitchFamily="18" charset="0"/>
                <a:cs typeface="Times New Roman" panose="02020603050405020304" pitchFamily="18" charset="0"/>
              </a:rPr>
              <a:t>issue login  credentials to the NGO using which  they can access  the portal and request the medicines that are required and available. </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54899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3146" y="1169377"/>
            <a:ext cx="8405446" cy="3759875"/>
          </a:xfrm>
          <a:prstGeom prst="rect">
            <a:avLst/>
          </a:prstGeom>
        </p:spPr>
        <p:txBody>
          <a:bodyPr wrap="square">
            <a:spAutoFit/>
          </a:bodyPr>
          <a:lstStyle/>
          <a:p>
            <a:pPr marL="6350" marR="418465" indent="-6350">
              <a:lnSpc>
                <a:spcPct val="112000"/>
              </a:lnSpc>
              <a:spcAft>
                <a:spcPts val="20"/>
              </a:spcAft>
            </a:pPr>
            <a:r>
              <a:rPr lang="en-IN" dirty="0" smtClean="0">
                <a:solidFill>
                  <a:srgbClr val="000000"/>
                </a:solidFill>
                <a:latin typeface="Times New Roman" panose="02020603050405020304" pitchFamily="18" charset="0"/>
                <a:ea typeface="Times New Roman" panose="02020603050405020304" pitchFamily="18" charset="0"/>
              </a:rPr>
              <a:t> </a:t>
            </a:r>
            <a:endParaRPr lang="en-IN" dirty="0">
              <a:solidFill>
                <a:srgbClr val="000000"/>
              </a:solidFill>
              <a:latin typeface="Times New Roman" panose="02020603050405020304" pitchFamily="18" charset="0"/>
              <a:ea typeface="Times New Roman" panose="02020603050405020304" pitchFamily="18" charset="0"/>
            </a:endParaRPr>
          </a:p>
          <a:p>
            <a:pPr marL="285750" marR="418465" indent="-285750" algn="just">
              <a:lnSpc>
                <a:spcPct val="150000"/>
              </a:lnSpc>
              <a:spcAft>
                <a:spcPts val="655"/>
              </a:spcAft>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Improved </a:t>
            </a:r>
            <a:r>
              <a:rPr lang="en-IN" dirty="0">
                <a:solidFill>
                  <a:srgbClr val="000000"/>
                </a:solidFill>
                <a:latin typeface="Times New Roman" panose="02020603050405020304" pitchFamily="18" charset="0"/>
                <a:ea typeface="Times New Roman" panose="02020603050405020304" pitchFamily="18" charset="0"/>
              </a:rPr>
              <a:t>safety and quality control    </a:t>
            </a:r>
          </a:p>
          <a:p>
            <a:pPr marL="285750" marR="418465" indent="-285750" algn="just">
              <a:lnSpc>
                <a:spcPct val="150000"/>
              </a:lnSpc>
              <a:spcAft>
                <a:spcPts val="655"/>
              </a:spcAft>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Increased accessibility</a:t>
            </a:r>
          </a:p>
          <a:p>
            <a:pPr marL="285750" marR="418465" indent="-285750" algn="just">
              <a:lnSpc>
                <a:spcPct val="150000"/>
              </a:lnSpc>
              <a:spcAft>
                <a:spcPts val="655"/>
              </a:spcAft>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Many poor people will be cured   </a:t>
            </a:r>
            <a:endParaRPr lang="en-IN" dirty="0">
              <a:solidFill>
                <a:srgbClr val="000000"/>
              </a:solidFill>
              <a:latin typeface="Times New Roman" panose="02020603050405020304" pitchFamily="18" charset="0"/>
              <a:ea typeface="Times New Roman" panose="02020603050405020304" pitchFamily="18" charset="0"/>
            </a:endParaRPr>
          </a:p>
          <a:p>
            <a:pPr marL="285750" marR="418465" indent="-285750" algn="just">
              <a:lnSpc>
                <a:spcPct val="150000"/>
              </a:lnSpc>
              <a:spcAft>
                <a:spcPts val="655"/>
              </a:spcAft>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Privacy </a:t>
            </a:r>
            <a:r>
              <a:rPr lang="en-IN" dirty="0">
                <a:solidFill>
                  <a:srgbClr val="000000"/>
                </a:solidFill>
                <a:latin typeface="Times New Roman" panose="02020603050405020304" pitchFamily="18" charset="0"/>
                <a:ea typeface="Times New Roman" panose="02020603050405020304" pitchFamily="18" charset="0"/>
              </a:rPr>
              <a:t>and data protection    </a:t>
            </a:r>
          </a:p>
          <a:p>
            <a:pPr marL="285750" marR="418465" indent="-285750" algn="just">
              <a:lnSpc>
                <a:spcPct val="150000"/>
              </a:lnSpc>
              <a:spcAft>
                <a:spcPts val="655"/>
              </a:spcAft>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Cost-free   </a:t>
            </a:r>
            <a:endParaRPr lang="en-IN" dirty="0">
              <a:solidFill>
                <a:srgbClr val="000000"/>
              </a:solidFill>
              <a:latin typeface="Times New Roman" panose="02020603050405020304" pitchFamily="18" charset="0"/>
              <a:ea typeface="Times New Roman" panose="02020603050405020304" pitchFamily="18" charset="0"/>
            </a:endParaRPr>
          </a:p>
          <a:p>
            <a:pPr marL="285750" indent="-285750">
              <a:lnSpc>
                <a:spcPct val="150000"/>
              </a:lnSpc>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Transparency</a:t>
            </a:r>
          </a:p>
          <a:p>
            <a:pPr marL="285750" indent="-285750">
              <a:lnSpc>
                <a:spcPct val="150000"/>
              </a:lnSpc>
              <a:buClr>
                <a:schemeClr val="tx1"/>
              </a:buClr>
              <a:buFont typeface="Arial" panose="020B0604020202020204" pitchFamily="34" charset="0"/>
              <a:buChar char="•"/>
            </a:pPr>
            <a:r>
              <a:rPr lang="en-IN" dirty="0" smtClean="0">
                <a:solidFill>
                  <a:srgbClr val="000000"/>
                </a:solidFill>
                <a:latin typeface="Times New Roman" panose="02020603050405020304" pitchFamily="18" charset="0"/>
                <a:ea typeface="Times New Roman" panose="02020603050405020304" pitchFamily="18" charset="0"/>
              </a:rPr>
              <a:t>24/7 availability </a:t>
            </a:r>
            <a:endParaRPr lang="en-IN" dirty="0"/>
          </a:p>
        </p:txBody>
      </p:sp>
      <p:sp>
        <p:nvSpPr>
          <p:cNvPr id="4" name="TextBox 3"/>
          <p:cNvSpPr txBox="1"/>
          <p:nvPr/>
        </p:nvSpPr>
        <p:spPr>
          <a:xfrm>
            <a:off x="1767253" y="571501"/>
            <a:ext cx="2628901" cy="747456"/>
          </a:xfrm>
          <a:prstGeom prst="rect">
            <a:avLst/>
          </a:prstGeom>
          <a:noFill/>
        </p:spPr>
        <p:txBody>
          <a:bodyPr wrap="square" rtlCol="0">
            <a:spAutoFit/>
          </a:bodyPr>
          <a:lstStyle/>
          <a:p>
            <a:r>
              <a:rPr lang="en-IN" sz="2400" b="1" dirty="0">
                <a:solidFill>
                  <a:srgbClr val="000000"/>
                </a:solidFill>
                <a:latin typeface="Times New Roman" panose="02020603050405020304" pitchFamily="18" charset="0"/>
                <a:ea typeface="Times New Roman" panose="02020603050405020304" pitchFamily="18" charset="0"/>
              </a:rPr>
              <a:t>Advantages : </a:t>
            </a:r>
            <a:r>
              <a:rPr lang="en-IN" sz="2400" dirty="0" smtClean="0">
                <a:solidFill>
                  <a:srgbClr val="000000"/>
                </a:solidFill>
                <a:latin typeface="Times New Roman" panose="02020603050405020304" pitchFamily="18" charset="0"/>
                <a:ea typeface="Times New Roman" panose="02020603050405020304" pitchFamily="18" charset="0"/>
              </a:rPr>
              <a:t>   </a:t>
            </a:r>
          </a:p>
          <a:p>
            <a:endParaRPr lang="en-IN" dirty="0"/>
          </a:p>
        </p:txBody>
      </p:sp>
    </p:spTree>
    <p:extLst>
      <p:ext uri="{BB962C8B-B14F-4D97-AF65-F5344CB8AC3E}">
        <p14:creationId xmlns:p14="http://schemas.microsoft.com/office/powerpoint/2010/main" val="14788939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344615" y="953965"/>
            <a:ext cx="8220807" cy="4334608"/>
          </a:xfrm>
          <a:prstGeom prst="rect">
            <a:avLst/>
          </a:prstGeom>
        </p:spPr>
      </p:pic>
      <p:sp>
        <p:nvSpPr>
          <p:cNvPr id="5" name="TextBox 4"/>
          <p:cNvSpPr txBox="1"/>
          <p:nvPr/>
        </p:nvSpPr>
        <p:spPr>
          <a:xfrm>
            <a:off x="4171949" y="403185"/>
            <a:ext cx="3815862" cy="400110"/>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SYSTEM ARCHITECTURE </a:t>
            </a:r>
            <a:endParaRPr lang="en-IN" sz="2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344615" y="5288573"/>
            <a:ext cx="8390060" cy="1384995"/>
          </a:xfrm>
          <a:prstGeom prst="rect">
            <a:avLst/>
          </a:prstGeom>
          <a:noFill/>
        </p:spPr>
        <p:txBody>
          <a:bodyPr wrap="square" rtlCol="0">
            <a:spAutoFit/>
          </a:bodyPr>
          <a:lstStyle/>
          <a:p>
            <a:pPr>
              <a:lnSpc>
                <a:spcPct val="150000"/>
              </a:lnSpc>
            </a:pPr>
            <a:r>
              <a:rPr lang="en-US" sz="2000" b="1" dirty="0">
                <a:latin typeface="Times New Roman" pitchFamily="18" charset="0"/>
                <a:cs typeface="Times New Roman" pitchFamily="18" charset="0"/>
              </a:rPr>
              <a:t>Description:</a:t>
            </a:r>
          </a:p>
          <a:p>
            <a:pPr algn="just"/>
            <a:r>
              <a:rPr lang="en-US" dirty="0">
                <a:latin typeface="Times New Roman" pitchFamily="18" charset="0"/>
                <a:cs typeface="Times New Roman" pitchFamily="18" charset="0"/>
              </a:rPr>
              <a:t>	The above architecture describes the structure about the </a:t>
            </a:r>
            <a:r>
              <a:rPr lang="en-US" dirty="0" smtClean="0">
                <a:latin typeface="Times New Roman" pitchFamily="18" charset="0"/>
                <a:cs typeface="Times New Roman" pitchFamily="18" charset="0"/>
              </a:rPr>
              <a:t>online unused medicine donation system for NGOs </a:t>
            </a:r>
            <a:r>
              <a:rPr lang="en-US" dirty="0">
                <a:latin typeface="Times New Roman" pitchFamily="18" charset="0"/>
                <a:cs typeface="Times New Roman" pitchFamily="18" charset="0"/>
              </a:rPr>
              <a:t>where it shows the flow about how the d</a:t>
            </a:r>
            <a:r>
              <a:rPr lang="en-US" dirty="0" smtClean="0">
                <a:latin typeface="Times New Roman" pitchFamily="18" charset="0"/>
                <a:cs typeface="Times New Roman" pitchFamily="18" charset="0"/>
              </a:rPr>
              <a:t>onor </a:t>
            </a:r>
            <a:r>
              <a:rPr lang="en-US" dirty="0">
                <a:latin typeface="Times New Roman" pitchFamily="18" charset="0"/>
                <a:cs typeface="Times New Roman" pitchFamily="18" charset="0"/>
              </a:rPr>
              <a:t>visits the site and </a:t>
            </a:r>
            <a:r>
              <a:rPr lang="en-US" dirty="0" smtClean="0">
                <a:latin typeface="Times New Roman" pitchFamily="18" charset="0"/>
                <a:cs typeface="Times New Roman" pitchFamily="18" charset="0"/>
              </a:rPr>
              <a:t>donate medicines to NGOs and NGOs request for the medicine.</a:t>
            </a:r>
            <a:endParaRPr lang="en-IN" dirty="0"/>
          </a:p>
        </p:txBody>
      </p:sp>
    </p:spTree>
    <p:extLst>
      <p:ext uri="{BB962C8B-B14F-4D97-AF65-F5344CB8AC3E}">
        <p14:creationId xmlns:p14="http://schemas.microsoft.com/office/powerpoint/2010/main" val="267054329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479</TotalTime>
  <Words>1572</Words>
  <Application>Microsoft Office PowerPoint</Application>
  <PresentationFormat>Widescreen</PresentationFormat>
  <Paragraphs>161</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Century Gothic</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43</cp:revision>
  <dcterms:created xsi:type="dcterms:W3CDTF">2023-06-28T12:40:41Z</dcterms:created>
  <dcterms:modified xsi:type="dcterms:W3CDTF">2023-07-18T06:53:55Z</dcterms:modified>
</cp:coreProperties>
</file>